
<file path=[Content_Types].xml><?xml version="1.0" encoding="utf-8"?>
<Types xmlns="http://schemas.openxmlformats.org/package/2006/content-types">
  <Override PartName="/ppt/slideLayouts/slideLayout8.xml" ContentType="application/vnd.openxmlformats-officedocument.presentationml.slideLayout+xml"/>
  <Override PartName="/ppt/notesSlides/notesSlide22.xml" ContentType="application/vnd.openxmlformats-officedocument.presentationml.notesSlide+xml"/>
  <Override PartName="/ppt/slides/slide22.xml" ContentType="application/vnd.openxmlformats-officedocument.presentationml.slide+xml"/>
  <Override PartName="/ppt/slides/slide28.xml" ContentType="application/vnd.openxmlformats-officedocument.presentationml.slide+xml"/>
  <Override PartName="/ppt/notesSlides/notesSlide11.xml" ContentType="application/vnd.openxmlformats-officedocument.presentationml.notesSlide+xml"/>
  <Override PartName="/docProps/app.xml" ContentType="application/vnd.openxmlformats-officedocument.extended-properties+xml"/>
  <Override PartName="/ppt/slides/slide30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36.xml" ContentType="application/vnd.openxmlformats-officedocument.presentationml.slide+xml"/>
  <Override PartName="/ppt/slides/slide11.xml" ContentType="application/vnd.openxmlformats-officedocument.presentationml.slide+xml"/>
  <Override PartName="/ppt/slides/slide18.xml" ContentType="application/vnd.openxmlformats-officedocument.presentationml.slide+xml"/>
  <Override PartName="/ppt/theme/theme3.xml" ContentType="application/vnd.openxmlformats-officedocument.theme+xml"/>
  <Override PartName="/ppt/notesSlides/notesSlide16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s/slide21.xml" ContentType="application/vnd.openxmlformats-officedocument.presentationml.slide+xml"/>
  <Override PartName="/ppt/slides/slide23.xml" ContentType="application/vnd.openxmlformats-officedocument.presentationml.slide+xml"/>
  <Override PartName="/ppt/slideLayouts/slideLayout9.xml" ContentType="application/vnd.openxmlformats-officedocument.presentationml.slideLayout+xml"/>
  <Override PartName="/ppt/embeddings/oleObject2.bin" ContentType="application/vnd.openxmlformats-officedocument.oleObject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notesSlides/notesSlide15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Microsoft_Equation4.bin" ContentType="application/vnd.openxmlformats-officedocument.oleObject"/>
  <Override PartName="/ppt/handoutMasters/handoutMaster1.xml" ContentType="application/vnd.openxmlformats-officedocument.presentationml.handoutMaster+xml"/>
  <Override PartName="/ppt/slides/slide13.xml" ContentType="application/vnd.openxmlformats-officedocument.presentationml.slide+xml"/>
  <Override PartName="/ppt/notesSlides/notesSlide23.xml" ContentType="application/vnd.openxmlformats-officedocument.presentationml.notesSlide+xml"/>
  <Override PartName="/ppt/notesSlides/notesSlide17.xml" ContentType="application/vnd.openxmlformats-officedocument.presentationml.notesSlide+xml"/>
  <Override PartName="/ppt/embeddings/Microsoft_Equation5.bin" ContentType="application/vnd.openxmlformats-officedocument.oleObject"/>
  <Default Extension="pict" ContentType="image/pict"/>
  <Override PartName="/ppt/notesSlides/notesSlide6.xml" ContentType="application/vnd.openxmlformats-officedocument.presentationml.notes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s/slide10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Default Extension="vml" ContentType="application/vnd.openxmlformats-officedocument.vmlDrawing"/>
  <Override PartName="/ppt/notesSlides/notesSlide18.xml" ContentType="application/vnd.openxmlformats-officedocument.presentationml.notesSlide+xml"/>
  <Default Extension="png" ContentType="image/png"/>
  <Override PartName="/ppt/embeddings/Microsoft_Equation1.bin" ContentType="application/vnd.openxmlformats-officedocument.oleObject"/>
  <Override PartName="/ppt/slides/slide27.xml" ContentType="application/vnd.openxmlformats-officedocument.presentationml.slide+xml"/>
  <Override PartName="/docProps/core.xml" ContentType="application/vnd.openxmlformats-package.core-properties+xml"/>
  <Override PartName="/ppt/slides/slide31.xml" ContentType="application/vnd.openxmlformats-officedocument.presentationml.slide+xml"/>
  <Default Extension="bin" ContentType="application/vnd.openxmlformats-officedocument.presentationml.printerSettings"/>
  <Override PartName="/ppt/notesSlides/notesSlide10.xml" ContentType="application/vnd.openxmlformats-officedocument.presentationml.notesSlide+xml"/>
  <Override PartName="/ppt/embeddings/Microsoft_Equation3.bin" ContentType="application/vnd.openxmlformats-officedocument.oleObject"/>
  <Override PartName="/ppt/notesSlides/notesSlide24.xml" ContentType="application/vnd.openxmlformats-officedocument.presentationml.notesSlide+xml"/>
  <Override PartName="/ppt/slides/slide19.xml" ContentType="application/vnd.openxmlformats-officedocument.presentationml.slide+xml"/>
  <Override PartName="/ppt/slides/slide12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8.xml" ContentType="application/vnd.openxmlformats-officedocument.presentationml.notesSlide+xml"/>
  <Override PartName="/ppt/theme/theme2.xml" ContentType="application/vnd.openxmlformats-officedocument.theme+xml"/>
  <Override PartName="/ppt/notesSlides/notesSlide27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35.xml" ContentType="application/vnd.openxmlformats-officedocument.presentationml.slide+xml"/>
  <Override PartName="/ppt/notesSlides/notesSlide21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3.xml" ContentType="application/vnd.openxmlformats-officedocument.presentationml.notesSlide+xml"/>
  <Override PartName="/ppt/notesSlides/notesSlide29.xml" ContentType="application/vnd.openxmlformats-officedocument.presentationml.notesSlide+xml"/>
  <Default Extension="xml" ContentType="application/xml"/>
  <Override PartName="/ppt/slides/slide26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7.xml" ContentType="application/vnd.openxmlformats-officedocument.presentationml.notesSlide+xml"/>
  <Override PartName="/ppt/slides/slide25.xml" ContentType="application/vnd.openxmlformats-officedocument.presentationml.slide+xml"/>
  <Override PartName="/ppt/embeddings/Microsoft_Equation2.bin" ContentType="application/vnd.openxmlformats-officedocument.oleObject"/>
  <Override PartName="/ppt/notesSlides/notesSlide19.xml" ContentType="application/vnd.openxmlformats-officedocument.presentationml.notesSlide+xml"/>
  <Override PartName="/ppt/slides/slide14.xml" ContentType="application/vnd.openxmlformats-officedocument.presentationml.slide+xml"/>
  <Override PartName="/ppt/embeddings/oleObject1.bin" ContentType="application/vnd.openxmlformats-officedocument.oleObject"/>
  <Override PartName="/ppt/slides/slide34.xml" ContentType="application/vnd.openxmlformats-officedocument.presentationml.slide+xml"/>
  <Override PartName="/ppt/notesSlides/notesSlide26.xml" ContentType="application/vnd.openxmlformats-officedocument.presentationml.notesSlide+xml"/>
  <Override PartName="/ppt/notesSlides/notesSlide12.xml" ContentType="application/vnd.openxmlformats-officedocument.presentationml.notesSlide+xml"/>
  <Override PartName="/ppt/embeddings/Microsoft_Equation7.bin" ContentType="application/vnd.openxmlformats-officedocument.oleObject"/>
  <Override PartName="/ppt/notesSlides/notesSlide5.xml" ContentType="application/vnd.openxmlformats-officedocument.presentationml.notesSlide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jpeg" ContentType="image/jpe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8.xml" ContentType="application/vnd.openxmlformats-officedocument.presentationml.notes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embeddings/Microsoft_Equation6.bin" ContentType="application/vnd.openxmlformats-officedocument.oleObject"/>
  <Default Extension="rels" ContentType="application/vnd.openxmlformats-package.relationships+xml"/>
  <Override PartName="/ppt/slides/slide9.xml" ContentType="application/vnd.openxmlformats-officedocument.presentationml.slide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slide6.xml" ContentType="application/vnd.openxmlformats-officedocument.presentationml.slide+xml"/>
  <Default Extension="pdf" ContentType="application/pdf"/>
  <Override PartName="/ppt/slides/slide16.xml" ContentType="application/vnd.openxmlformats-officedocument.presentationml.slide+xml"/>
  <Override PartName="/ppt/notesSlides/notesSlide20.xml" ContentType="application/vnd.openxmlformats-officedocument.presentationml.notesSlide+xml"/>
  <Override PartName="/ppt/slideLayouts/slideLayout12.xml" ContentType="application/vnd.openxmlformats-officedocument.presentationml.slideLayout+xml"/>
  <Override PartName="/ppt/slides/slide2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57" r:id="rId3"/>
    <p:sldId id="283" r:id="rId4"/>
    <p:sldId id="287" r:id="rId5"/>
    <p:sldId id="288" r:id="rId6"/>
    <p:sldId id="261" r:id="rId7"/>
    <p:sldId id="260" r:id="rId8"/>
    <p:sldId id="285" r:id="rId9"/>
    <p:sldId id="284" r:id="rId10"/>
    <p:sldId id="281" r:id="rId11"/>
    <p:sldId id="282" r:id="rId12"/>
    <p:sldId id="275" r:id="rId13"/>
    <p:sldId id="303" r:id="rId14"/>
    <p:sldId id="289" r:id="rId15"/>
    <p:sldId id="290" r:id="rId16"/>
    <p:sldId id="291" r:id="rId17"/>
    <p:sldId id="298" r:id="rId18"/>
    <p:sldId id="292" r:id="rId19"/>
    <p:sldId id="293" r:id="rId20"/>
    <p:sldId id="294" r:id="rId21"/>
    <p:sldId id="295" r:id="rId22"/>
    <p:sldId id="286" r:id="rId23"/>
    <p:sldId id="296" r:id="rId24"/>
    <p:sldId id="305" r:id="rId25"/>
    <p:sldId id="276" r:id="rId26"/>
    <p:sldId id="266" r:id="rId27"/>
    <p:sldId id="306" r:id="rId28"/>
    <p:sldId id="309" r:id="rId29"/>
    <p:sldId id="269" r:id="rId30"/>
    <p:sldId id="270" r:id="rId31"/>
    <p:sldId id="271" r:id="rId32"/>
    <p:sldId id="274" r:id="rId33"/>
    <p:sldId id="262" r:id="rId34"/>
    <p:sldId id="307" r:id="rId35"/>
    <p:sldId id="302" r:id="rId36"/>
    <p:sldId id="263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/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>
    <p:restoredLeft sz="15620"/>
    <p:restoredTop sz="99281" autoAdjust="0"/>
  </p:normalViewPr>
  <p:slideViewPr>
    <p:cSldViewPr snapToObjects="1">
      <p:cViewPr varScale="1">
        <p:scale>
          <a:sx n="123" d="100"/>
          <a:sy n="123" d="100"/>
        </p:scale>
        <p:origin x="-46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35" Type="http://schemas.openxmlformats.org/officeDocument/2006/relationships/slide" Target="slides/slide34.xml"/><Relationship Id="rId31" Type="http://schemas.openxmlformats.org/officeDocument/2006/relationships/slide" Target="slides/slide30.xml"/><Relationship Id="rId34" Type="http://schemas.openxmlformats.org/officeDocument/2006/relationships/slide" Target="slides/slide33.xml"/><Relationship Id="rId39" Type="http://schemas.openxmlformats.org/officeDocument/2006/relationships/handoutMaster" Target="handoutMasters/handoutMaster1.xml"/><Relationship Id="rId40" Type="http://schemas.openxmlformats.org/officeDocument/2006/relationships/printerSettings" Target="printerSettings/printerSettings1.bin"/><Relationship Id="rId7" Type="http://schemas.openxmlformats.org/officeDocument/2006/relationships/slide" Target="slides/slide6.xml"/><Relationship Id="rId36" Type="http://schemas.openxmlformats.org/officeDocument/2006/relationships/slide" Target="slides/slide35.xml"/><Relationship Id="rId4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0" Type="http://schemas.openxmlformats.org/officeDocument/2006/relationships/slide" Target="slides/slide9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9" Type="http://schemas.openxmlformats.org/officeDocument/2006/relationships/slide" Target="slides/slide8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7" Type="http://schemas.openxmlformats.org/officeDocument/2006/relationships/slide" Target="slides/slide26.xml"/><Relationship Id="rId14" Type="http://schemas.openxmlformats.org/officeDocument/2006/relationships/slide" Target="slides/slide13.xml"/><Relationship Id="rId23" Type="http://schemas.openxmlformats.org/officeDocument/2006/relationships/slide" Target="slides/slide22.xml"/><Relationship Id="rId4" Type="http://schemas.openxmlformats.org/officeDocument/2006/relationships/slide" Target="slides/slide3.xml"/><Relationship Id="rId28" Type="http://schemas.openxmlformats.org/officeDocument/2006/relationships/slide" Target="slides/slide27.xml"/><Relationship Id="rId26" Type="http://schemas.openxmlformats.org/officeDocument/2006/relationships/slide" Target="slides/slide25.xml"/><Relationship Id="rId30" Type="http://schemas.openxmlformats.org/officeDocument/2006/relationships/slide" Target="slides/slide29.xml"/><Relationship Id="rId11" Type="http://schemas.openxmlformats.org/officeDocument/2006/relationships/slide" Target="slides/slide10.xml"/><Relationship Id="rId42" Type="http://schemas.openxmlformats.org/officeDocument/2006/relationships/viewProps" Target="viewProps.xml"/><Relationship Id="rId29" Type="http://schemas.openxmlformats.org/officeDocument/2006/relationships/slide" Target="slides/slide28.xml"/><Relationship Id="rId6" Type="http://schemas.openxmlformats.org/officeDocument/2006/relationships/slide" Target="slides/slide5.xml"/><Relationship Id="rId16" Type="http://schemas.openxmlformats.org/officeDocument/2006/relationships/slide" Target="slides/slide15.xml"/><Relationship Id="rId33" Type="http://schemas.openxmlformats.org/officeDocument/2006/relationships/slide" Target="slides/slide32.xml"/><Relationship Id="rId44" Type="http://schemas.openxmlformats.org/officeDocument/2006/relationships/tableStyles" Target="tableStyles.xml"/><Relationship Id="rId4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9" Type="http://schemas.openxmlformats.org/officeDocument/2006/relationships/slide" Target="slides/slide18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2" Type="http://schemas.openxmlformats.org/officeDocument/2006/relationships/slide" Target="slides/slide21.xml"/><Relationship Id="rId21" Type="http://schemas.openxmlformats.org/officeDocument/2006/relationships/slide" Target="slides/slide20.xml"/><Relationship Id="rId2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ict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ict"/><Relationship Id="rId1" Type="http://schemas.openxmlformats.org/officeDocument/2006/relationships/image" Target="../media/image15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ict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ict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ict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ict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ict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ict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E95BC9-68BC-4342-B5DC-806B1107E91A}" type="datetime1">
              <a:rPr lang="en-US" smtClean="0"/>
              <a:pPr/>
              <a:t>9/22/08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085DB-1343-5A4E-9DA3-B49E0A0817B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D25175-157F-7145-A2E0-8D5B4083FF1F}" type="datetime1">
              <a:rPr lang="en-US" smtClean="0"/>
              <a:pPr/>
              <a:t>9/22/08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DB99B7-93E1-9F47-AACA-0757A68DB5D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B99B7-93E1-9F47-AACA-0757A68DB5D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19E56E-14F0-8849-92E9-A12BA56A1E61}" type="slidenum">
              <a:rPr lang="en-US"/>
              <a:pPr/>
              <a:t>16</a:t>
            </a:fld>
            <a:endParaRPr lang="en-US"/>
          </a:p>
        </p:txBody>
      </p:sp>
      <p:sp>
        <p:nvSpPr>
          <p:cNvPr id="33177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17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67F50F-E343-C945-A817-8D449492A567}" type="slidenum">
              <a:rPr lang="en-US"/>
              <a:pPr/>
              <a:t>17</a:t>
            </a:fld>
            <a:endParaRPr lang="en-US"/>
          </a:p>
        </p:txBody>
      </p:sp>
      <p:sp>
        <p:nvSpPr>
          <p:cNvPr id="4034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3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9C53CF-27B4-D345-8784-A3FF3C473C0B}" type="slidenum">
              <a:rPr lang="en-US"/>
              <a:pPr/>
              <a:t>18</a:t>
            </a:fld>
            <a:endParaRPr lang="en-US"/>
          </a:p>
        </p:txBody>
      </p:sp>
      <p:sp>
        <p:nvSpPr>
          <p:cNvPr id="333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3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27" tIns="45713" rIns="91427" bIns="45713">
            <a:prstTxWarp prst="textNoShape">
              <a:avLst/>
            </a:prstTxWarp>
          </a:bodyPr>
          <a:lstStyle/>
          <a:p>
            <a:r>
              <a:rPr lang="en-US"/>
              <a:t>At first, I want to show a short explanation of a model to describe the pt distribution.</a:t>
            </a:r>
          </a:p>
          <a:p>
            <a:r>
              <a:rPr lang="en-US"/>
              <a:t>This model is established to describe particle mass dependence of pt distribution in low pT region.</a:t>
            </a:r>
          </a:p>
          <a:p>
            <a:r>
              <a:rPr lang="en-US"/>
              <a:t>The source is in local thermal equilibration and it s boosted.</a:t>
            </a:r>
          </a:p>
          <a:p>
            <a:r>
              <a:rPr lang="en-US"/>
              <a:t>Simply take boltzmann distibution and take enregy term as four momentum with flow effect.</a:t>
            </a:r>
          </a:p>
          <a:p>
            <a:r>
              <a:rPr lang="en-US"/>
              <a:t>Here we consider transverse direction and then the transverse momentum distribution is described this formula.</a:t>
            </a:r>
          </a:p>
          <a:p>
            <a:r>
              <a:rPr lang="en-US"/>
              <a:t>The parameters to characterized the system is temperature and flow velocity.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E3B1F7-FA34-8C41-81DC-67A3E98AAED4}" type="slidenum">
              <a:rPr lang="en-US"/>
              <a:pPr/>
              <a:t>19</a:t>
            </a:fld>
            <a:endParaRPr lang="en-US"/>
          </a:p>
        </p:txBody>
      </p:sp>
      <p:sp>
        <p:nvSpPr>
          <p:cNvPr id="3379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7D1D1C-E170-5142-9380-D400CB27E1EC}" type="slidenum">
              <a:rPr lang="en-US"/>
              <a:pPr/>
              <a:t>20</a:t>
            </a:fld>
            <a:endParaRPr lang="en-US"/>
          </a:p>
        </p:txBody>
      </p:sp>
      <p:sp>
        <p:nvSpPr>
          <p:cNvPr id="3358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58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424632-C68E-C74C-9C7E-721DF3D09E72}" type="slidenum">
              <a:rPr lang="en-US"/>
              <a:pPr/>
              <a:t>21</a:t>
            </a:fld>
            <a:endParaRPr lang="en-US"/>
          </a:p>
        </p:txBody>
      </p:sp>
      <p:sp>
        <p:nvSpPr>
          <p:cNvPr id="3481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D4C279-3228-094E-9E09-FE3591C4D9E6}" type="slidenum">
              <a:rPr lang="en-US"/>
              <a:pPr/>
              <a:t>22</a:t>
            </a:fld>
            <a:endParaRPr lang="en-US"/>
          </a:p>
        </p:txBody>
      </p:sp>
      <p:sp>
        <p:nvSpPr>
          <p:cNvPr id="464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01725" y="676275"/>
            <a:ext cx="4608513" cy="3455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48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4360863"/>
            <a:ext cx="5013325" cy="4133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14" tIns="45706" rIns="91414" bIns="45706">
            <a:prstTxWarp prst="textNoShape">
              <a:avLst/>
            </a:prstTxWarp>
          </a:bodyPr>
          <a:lstStyle/>
          <a:p>
            <a:endParaRPr lang="en-US" sz="14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48035D-7742-EB42-9811-CF57F08CF39B}" type="slidenum">
              <a:rPr lang="en-US"/>
              <a:pPr/>
              <a:t>23</a:t>
            </a:fld>
            <a:endParaRPr lang="en-US"/>
          </a:p>
        </p:txBody>
      </p:sp>
      <p:sp>
        <p:nvSpPr>
          <p:cNvPr id="3399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99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723FD8-09CC-1D45-80ED-33BD5A15551C}" type="slidenum">
              <a:rPr lang="en-US"/>
              <a:pPr/>
              <a:t>24</a:t>
            </a:fld>
            <a:endParaRPr lang="en-US"/>
          </a:p>
        </p:txBody>
      </p:sp>
      <p:sp>
        <p:nvSpPr>
          <p:cNvPr id="34201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20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93C06D-60F2-D145-8726-52FD6EAC8DCB}" type="slidenum">
              <a:rPr lang="en-US"/>
              <a:pPr/>
              <a:t>25</a:t>
            </a:fld>
            <a:endParaRPr lang="en-US"/>
          </a:p>
        </p:txBody>
      </p:sp>
      <p:sp>
        <p:nvSpPr>
          <p:cNvPr id="353282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328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EAF773-42FF-DA4B-AD21-4A9ED5AC9F2C}" type="slidenum">
              <a:rPr lang="en-US"/>
              <a:pPr/>
              <a:t>4</a:t>
            </a:fld>
            <a:endParaRPr lang="en-US"/>
          </a:p>
        </p:txBody>
      </p:sp>
      <p:sp>
        <p:nvSpPr>
          <p:cNvPr id="32153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1539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991" tIns="44995" rIns="89991" bIns="44995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FA35D1-5034-5D47-95F6-0D38B8C648F1}" type="slidenum">
              <a:rPr lang="en-US"/>
              <a:pPr/>
              <a:t>26</a:t>
            </a:fld>
            <a:endParaRPr lang="en-US"/>
          </a:p>
        </p:txBody>
      </p:sp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8AA299-AC1B-404A-9DFF-48FB927D49DD}" type="slidenum">
              <a:rPr lang="en-US"/>
              <a:pPr/>
              <a:t>27</a:t>
            </a:fld>
            <a:endParaRPr lang="en-US"/>
          </a:p>
        </p:txBody>
      </p:sp>
      <p:sp>
        <p:nvSpPr>
          <p:cNvPr id="3543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23188C-E337-A145-9367-3E59AEE13FB1}" type="slidenum">
              <a:rPr lang="en-US"/>
              <a:pPr/>
              <a:t>28</a:t>
            </a:fld>
            <a:endParaRPr lang="en-US"/>
          </a:p>
        </p:txBody>
      </p:sp>
      <p:sp>
        <p:nvSpPr>
          <p:cNvPr id="449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9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A24290-1C85-1643-9275-72231A166A2E}" type="slidenum">
              <a:rPr lang="en-US"/>
              <a:pPr/>
              <a:t>29</a:t>
            </a:fld>
            <a:endParaRPr lang="en-US"/>
          </a:p>
        </p:txBody>
      </p:sp>
      <p:sp>
        <p:nvSpPr>
          <p:cNvPr id="1945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A20707-F1CE-104F-A3FB-EFEC081FCD50}" type="slidenum">
              <a:rPr lang="en-US"/>
              <a:pPr/>
              <a:t>30</a:t>
            </a:fld>
            <a:endParaRPr lang="en-US"/>
          </a:p>
        </p:txBody>
      </p:sp>
      <p:sp>
        <p:nvSpPr>
          <p:cNvPr id="212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27" tIns="45713" rIns="91427" bIns="45713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312C09-2B85-A74D-9DAF-251C094D252F}" type="slidenum">
              <a:rPr lang="en-US"/>
              <a:pPr/>
              <a:t>31</a:t>
            </a:fld>
            <a:endParaRPr lang="en-US"/>
          </a:p>
        </p:txBody>
      </p:sp>
      <p:sp>
        <p:nvSpPr>
          <p:cNvPr id="233474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347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600">
              <a:latin typeface="Lucida Grande" pitchFamily="-65" charset="0"/>
              <a:ea typeface="Lucida Grande" pitchFamily="-65" charset="0"/>
              <a:cs typeface="Lucida Grande" pitchFamily="-65" charset="0"/>
              <a:sym typeface="Lucida Grande" pitchFamily="-65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EC4BD2-161B-6E4C-8346-FED1DB3B76A2}" type="slidenum">
              <a:rPr lang="en-US"/>
              <a:pPr/>
              <a:t>32</a:t>
            </a:fld>
            <a:endParaRPr lang="en-US"/>
          </a:p>
        </p:txBody>
      </p:sp>
      <p:sp>
        <p:nvSpPr>
          <p:cNvPr id="36966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9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79D525-3753-7A42-8F9B-7CC014DE3743}" type="slidenum">
              <a:rPr lang="en-US"/>
              <a:pPr/>
              <a:t>33</a:t>
            </a:fld>
            <a:endParaRPr lang="en-US"/>
          </a:p>
        </p:txBody>
      </p:sp>
      <p:sp>
        <p:nvSpPr>
          <p:cNvPr id="457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77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0571" tIns="45286" rIns="90571" bIns="45286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5C8B69-65F4-A64E-85C0-FFF4194529B1}" type="slidenum">
              <a:rPr lang="en-US"/>
              <a:pPr/>
              <a:t>34</a:t>
            </a:fld>
            <a:endParaRPr lang="en-US"/>
          </a:p>
        </p:txBody>
      </p:sp>
      <p:sp>
        <p:nvSpPr>
          <p:cNvPr id="44646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64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23188C-E337-A145-9367-3E59AEE13FB1}" type="slidenum">
              <a:rPr lang="en-US"/>
              <a:pPr/>
              <a:t>36</a:t>
            </a:fld>
            <a:endParaRPr lang="en-US"/>
          </a:p>
        </p:txBody>
      </p:sp>
      <p:sp>
        <p:nvSpPr>
          <p:cNvPr id="449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9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63261F-777F-1A43-9FD1-E90F9C7C68DC}" type="slidenum">
              <a:rPr lang="en-US"/>
              <a:pPr/>
              <a:t>5</a:t>
            </a:fld>
            <a:endParaRPr lang="en-US"/>
          </a:p>
        </p:txBody>
      </p:sp>
      <p:sp>
        <p:nvSpPr>
          <p:cNvPr id="4669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69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36F770-2A6A-964E-88FA-E6304D7C9302}" type="slidenum">
              <a:rPr lang="en-US"/>
              <a:pPr/>
              <a:t>6</a:t>
            </a:fld>
            <a:endParaRPr lang="en-US"/>
          </a:p>
        </p:txBody>
      </p:sp>
      <p:sp>
        <p:nvSpPr>
          <p:cNvPr id="4556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56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33440F-30F1-D541-B9CE-8A8295F8B087}" type="slidenum">
              <a:rPr lang="en-US"/>
              <a:pPr/>
              <a:t>7</a:t>
            </a:fld>
            <a:endParaRPr lang="en-US"/>
          </a:p>
        </p:txBody>
      </p:sp>
      <p:sp>
        <p:nvSpPr>
          <p:cNvPr id="463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38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27" tIns="45713" rIns="91427" bIns="45713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C435D24-23AC-2C4A-BE51-1607B86EBC42}" type="slidenum">
              <a:rPr lang="en-US"/>
              <a:pPr/>
              <a:t>12</a:t>
            </a:fld>
            <a:endParaRPr lang="en-US"/>
          </a:p>
        </p:txBody>
      </p:sp>
      <p:sp>
        <p:nvSpPr>
          <p:cNvPr id="357378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7379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0004" tIns="45002" rIns="90004" bIns="45002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2E4656-0BEC-5046-84C7-54333BD21138}" type="slidenum">
              <a:rPr lang="en-US"/>
              <a:pPr/>
              <a:t>13</a:t>
            </a:fld>
            <a:endParaRPr lang="en-US"/>
          </a:p>
        </p:txBody>
      </p:sp>
      <p:sp>
        <p:nvSpPr>
          <p:cNvPr id="323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35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27" tIns="45713" rIns="91427" bIns="45713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EA620A-2C30-DF47-8422-5C95E0203B1F}" type="slidenum">
              <a:rPr lang="en-US"/>
              <a:pPr/>
              <a:t>14</a:t>
            </a:fld>
            <a:endParaRPr lang="en-US"/>
          </a:p>
        </p:txBody>
      </p:sp>
      <p:sp>
        <p:nvSpPr>
          <p:cNvPr id="3297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97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785BBB-1396-D04C-A9D6-EF687D97734C}" type="slidenum">
              <a:rPr lang="en-US"/>
              <a:pPr/>
              <a:t>15</a:t>
            </a:fld>
            <a:endParaRPr lang="en-US"/>
          </a:p>
        </p:txBody>
      </p:sp>
      <p:sp>
        <p:nvSpPr>
          <p:cNvPr id="4014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1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EC13B0A-CDE8-C74E-8DFF-84B37C418E6D}" type="datetime1">
              <a:rPr lang="en-US" smtClean="0"/>
              <a:pPr/>
              <a:t>9/22/08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62AC69B-26D9-7547-918A-9FAAA0253F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18F5400-3801-CD45-BA67-F71D1DCCC8FE}" type="datetime1">
              <a:rPr lang="en-US" smtClean="0"/>
              <a:pPr/>
              <a:t>9/22/08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62AC69B-26D9-7547-918A-9FAAA0253F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05A39C9-7964-9748-9E6D-B84FC3063021}" type="datetime1">
              <a:rPr lang="en-US" smtClean="0"/>
              <a:pPr/>
              <a:t>9/22/08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62AC69B-26D9-7547-918A-9FAAA0253F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"/>
            <a:ext cx="6858000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" y="6553200"/>
            <a:ext cx="685800" cy="228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r>
              <a:rPr lang="en-US"/>
              <a:t>Nu Xu</a:t>
            </a:r>
            <a:endParaRPr lang="en-US" sz="1400" b="0" i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553200"/>
            <a:ext cx="6781800" cy="304800"/>
          </a:xfrm>
        </p:spPr>
        <p:txBody>
          <a:bodyPr/>
          <a:lstStyle>
            <a:lvl1pPr>
              <a:defRPr smtClean="0"/>
            </a:lvl1pPr>
          </a:lstStyle>
          <a:p>
            <a:r>
              <a:rPr lang="en-US"/>
              <a:t>Student Lecture, “Quark Matter 2006”, Shanghai, Nov. 14 - 20, 2006</a:t>
            </a:r>
            <a:endParaRPr lang="en-US" i="0">
              <a:solidFill>
                <a:schemeClr val="accent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34200" y="6553200"/>
            <a:ext cx="1905000" cy="228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fld id="{1991F740-6464-FA4D-8897-0925DF0441AC}" type="slidenum">
              <a:rPr lang="en-US"/>
              <a:pPr/>
              <a:t>‹#›</a:t>
            </a:fld>
            <a:r>
              <a:rPr lang="en-US"/>
              <a:t>/59</a:t>
            </a:r>
            <a:endParaRPr lang="en-US" sz="1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C0A8E48-2F4A-3341-A946-9DD31DB53A3E}" type="datetime1">
              <a:rPr lang="en-US" smtClean="0"/>
              <a:pPr/>
              <a:t>9/22/08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62AC69B-26D9-7547-918A-9FAAA0253F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D96438B-5378-F144-9E5E-47CF232619E3}" type="datetime1">
              <a:rPr lang="en-US" smtClean="0"/>
              <a:pPr/>
              <a:t>9/22/08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62AC69B-26D9-7547-918A-9FAAA0253F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B32A73-13EB-D443-908C-8536D7E756A5}" type="datetime1">
              <a:rPr lang="en-US" smtClean="0"/>
              <a:pPr/>
              <a:t>9/22/08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62AC69B-26D9-7547-918A-9FAAA0253F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4796CB-A640-EE49-9144-0C21E9DA189F}" type="datetime1">
              <a:rPr lang="en-US" smtClean="0"/>
              <a:pPr/>
              <a:t>9/22/08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62AC69B-26D9-7547-918A-9FAAA0253F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A9A77E0-2CC4-FB41-B373-5C5F13D73EA9}" type="datetime1">
              <a:rPr lang="en-US" smtClean="0"/>
              <a:pPr/>
              <a:t>9/22/08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62AC69B-26D9-7547-918A-9FAAA0253F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E5A4FF4-1188-7D48-96E1-5E7B79F1D699}" type="datetime1">
              <a:rPr lang="en-US" smtClean="0"/>
              <a:pPr/>
              <a:t>9/22/08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62AC69B-26D9-7547-918A-9FAAA0253F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4DA213-63F8-9B4F-B869-3FEDC841E2E2}" type="datetime1">
              <a:rPr lang="en-US" smtClean="0"/>
              <a:pPr/>
              <a:t>9/22/08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62AC69B-26D9-7547-918A-9FAAA0253F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7691552-61AE-3B4D-B53E-EE2F7DF952E2}" type="datetime1">
              <a:rPr lang="en-US" smtClean="0"/>
              <a:pPr/>
              <a:t>9/22/08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62AC69B-26D9-7547-918A-9FAAA0253F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76200"/>
            <a:ext cx="7620000" cy="488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416675"/>
            <a:ext cx="7239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0090"/>
                </a:solidFill>
                <a:latin typeface="Arial"/>
                <a:cs typeface="Arial"/>
              </a:defRPr>
            </a:lvl1pPr>
          </a:lstStyle>
          <a:p>
            <a:endParaRPr lang="en-US" dirty="0" smtClean="0"/>
          </a:p>
        </p:txBody>
      </p:sp>
      <p:sp>
        <p:nvSpPr>
          <p:cNvPr id="7" name="Line 7"/>
          <p:cNvSpPr>
            <a:spLocks noChangeShapeType="1"/>
          </p:cNvSpPr>
          <p:nvPr userDrawn="1"/>
        </p:nvSpPr>
        <p:spPr bwMode="auto">
          <a:xfrm>
            <a:off x="990600" y="609600"/>
            <a:ext cx="7772400" cy="0"/>
          </a:xfrm>
          <a:prstGeom prst="line">
            <a:avLst/>
          </a:prstGeom>
          <a:noFill/>
          <a:ln w="57150">
            <a:solidFill>
              <a:srgbClr val="0C057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15" descr="master03_image002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228600" y="152400"/>
            <a:ext cx="7620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4"/>
          <p:cNvSpPr txBox="1">
            <a:spLocks noChangeArrowheads="1"/>
          </p:cNvSpPr>
          <p:nvPr userDrawn="1"/>
        </p:nvSpPr>
        <p:spPr bwMode="auto">
          <a:xfrm>
            <a:off x="304800" y="6553200"/>
            <a:ext cx="685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1" i="1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Nu Xu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Line 8"/>
          <p:cNvSpPr>
            <a:spLocks noChangeShapeType="1"/>
          </p:cNvSpPr>
          <p:nvPr userDrawn="1"/>
        </p:nvSpPr>
        <p:spPr bwMode="auto">
          <a:xfrm>
            <a:off x="381000" y="6477000"/>
            <a:ext cx="8382000" cy="0"/>
          </a:xfrm>
          <a:prstGeom prst="line">
            <a:avLst/>
          </a:prstGeom>
          <a:noFill/>
          <a:ln w="76200">
            <a:solidFill>
              <a:srgbClr val="68084E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6"/>
          <p:cNvSpPr txBox="1">
            <a:spLocks noChangeArrowheads="1"/>
          </p:cNvSpPr>
          <p:nvPr userDrawn="1"/>
        </p:nvSpPr>
        <p:spPr bwMode="auto">
          <a:xfrm>
            <a:off x="6934200" y="65532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CC01DA-1EDC-624F-BC4C-9AC3860872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36</a:t>
            </a: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447800" y="6553200"/>
            <a:ext cx="6400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0090"/>
                </a:solidFill>
                <a:latin typeface="Arial"/>
                <a:cs typeface="Arial"/>
              </a:rPr>
              <a:t>International School</a:t>
            </a:r>
            <a:r>
              <a:rPr lang="en-US" sz="1200" baseline="0" dirty="0" smtClean="0">
                <a:solidFill>
                  <a:srgbClr val="000090"/>
                </a:solidFill>
                <a:latin typeface="Arial"/>
                <a:cs typeface="Arial"/>
              </a:rPr>
              <a:t> of</a:t>
            </a:r>
            <a:r>
              <a:rPr lang="en-US" sz="1200" dirty="0" smtClean="0">
                <a:solidFill>
                  <a:srgbClr val="000090"/>
                </a:solidFill>
                <a:latin typeface="Arial"/>
                <a:cs typeface="Arial"/>
              </a:rPr>
              <a:t> Nuclear Physics,</a:t>
            </a:r>
            <a:r>
              <a:rPr lang="en-US" sz="1200" baseline="0" dirty="0" smtClean="0">
                <a:solidFill>
                  <a:srgbClr val="000090"/>
                </a:solidFill>
                <a:latin typeface="Arial"/>
                <a:cs typeface="Arial"/>
              </a:rPr>
              <a:t> </a:t>
            </a:r>
            <a:r>
              <a:rPr lang="en-US" sz="1200" dirty="0" smtClean="0">
                <a:solidFill>
                  <a:srgbClr val="000090"/>
                </a:solidFill>
                <a:latin typeface="Arial"/>
                <a:cs typeface="Arial"/>
              </a:rPr>
              <a:t>30</a:t>
            </a:r>
            <a:r>
              <a:rPr lang="en-US" sz="1200" baseline="30000" dirty="0" smtClean="0">
                <a:solidFill>
                  <a:srgbClr val="000090"/>
                </a:solidFill>
                <a:latin typeface="Arial"/>
                <a:cs typeface="Arial"/>
              </a:rPr>
              <a:t>th</a:t>
            </a:r>
            <a:r>
              <a:rPr lang="en-US" sz="1200" dirty="0" smtClean="0">
                <a:solidFill>
                  <a:srgbClr val="000090"/>
                </a:solidFill>
                <a:latin typeface="Arial"/>
                <a:cs typeface="Arial"/>
              </a:rPr>
              <a:t> Course,</a:t>
            </a:r>
            <a:r>
              <a:rPr lang="en-US" sz="1200" baseline="0" dirty="0" smtClean="0">
                <a:solidFill>
                  <a:srgbClr val="000090"/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rgbClr val="000090"/>
                </a:solidFill>
                <a:latin typeface="Arial"/>
                <a:cs typeface="Arial"/>
              </a:rPr>
              <a:t>Erice</a:t>
            </a:r>
            <a:r>
              <a:rPr lang="en-US" sz="1200" dirty="0" smtClean="0">
                <a:solidFill>
                  <a:srgbClr val="000090"/>
                </a:solidFill>
                <a:latin typeface="Arial"/>
                <a:cs typeface="Arial"/>
              </a:rPr>
              <a:t>-Sicily, 16 - 24 September 2008 </a:t>
            </a:r>
            <a:endParaRPr lang="en-US" sz="1200" dirty="0">
              <a:solidFill>
                <a:srgbClr val="000090"/>
              </a:solidFill>
              <a:latin typeface="Arial"/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3" Type="http://schemas.openxmlformats.org/officeDocument/2006/relationships/oleObject" Target="../embeddings/oleObject1.bin"/><Relationship Id="rId1" Type="http://schemas.openxmlformats.org/officeDocument/2006/relationships/vmlDrawing" Target="../drawings/vmlDrawing2.v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oleObject" Target="../embeddings/Microsoft_Equation2.bin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8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.xml"/><Relationship Id="rId5" Type="http://schemas.openxmlformats.org/officeDocument/2006/relationships/oleObject" Target="../embeddings/Microsoft_Equation3.bin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oleObject" Target="../embeddings/oleObject2.bin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oleObject" Target="../embeddings/Microsoft_Equation4.bin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5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Relationship Id="rId5" Type="http://schemas.openxmlformats.org/officeDocument/2006/relationships/oleObject" Target="../embeddings/Microsoft_Equation5.bin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oleObject" Target="../embeddings/Microsoft_Equation6.bin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2.pd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5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hyperlink" Target="http://www.er.doe.gov/np/nsac/docs/Nuclear-Science.Low-Res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image" Target="../media/image43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Relationship Id="rId5" Type="http://schemas.openxmlformats.org/officeDocument/2006/relationships/image" Target="../media/image42.pdf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oleObject" Target="../embeddings/Microsoft_Equation7.bin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oleObject" Target="../embeddings/Microsoft_Equation1.bin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3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hyperlink" Target="http://www.star.bnl.gov/protected/spectra/ruanlj/TOFrpaper/tofr_beta_p_prplot.gif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rotWithShape="1">
            <a:blip r:embed="rId2"/>
            <a:tile tx="0" ty="0" sx="100000" sy="100000" flip="none" algn="tl"/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88404"/>
            <a:ext cx="9144000" cy="6617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 smtClean="0">
              <a:latin typeface="Arial Black" pitchFamily="-65" charset="0"/>
            </a:endParaRPr>
          </a:p>
          <a:p>
            <a:pPr algn="ctr"/>
            <a:endParaRPr lang="en-US" sz="4000" b="1" dirty="0">
              <a:latin typeface="Arial Black" pitchFamily="-65" charset="0"/>
            </a:endParaRPr>
          </a:p>
          <a:p>
            <a:pPr algn="ctr"/>
            <a:r>
              <a:rPr lang="en-US" sz="4000" b="1" dirty="0" smtClean="0">
                <a:latin typeface="Arial Black" pitchFamily="-65" charset="0"/>
              </a:rPr>
              <a:t>Explore the QCD Phase Diagram</a:t>
            </a:r>
          </a:p>
          <a:p>
            <a:pPr algn="ctr"/>
            <a:r>
              <a:rPr lang="en-US" sz="4000" b="1" dirty="0" smtClean="0">
                <a:latin typeface="Arial Black" pitchFamily="-65" charset="0"/>
              </a:rPr>
              <a:t> </a:t>
            </a:r>
            <a:r>
              <a:rPr lang="en-US" sz="2800" b="1" dirty="0" smtClean="0">
                <a:latin typeface="Arial Black" pitchFamily="-65" charset="0"/>
              </a:rPr>
              <a:t>- Partonic Equation of State at RHIC</a:t>
            </a:r>
            <a:r>
              <a:rPr lang="en-US" b="1" dirty="0" smtClean="0">
                <a:latin typeface="Arial Black" pitchFamily="-65" charset="0"/>
              </a:rPr>
              <a:t/>
            </a:r>
            <a:br>
              <a:rPr lang="en-US" b="1" dirty="0" smtClean="0">
                <a:latin typeface="Arial Black" pitchFamily="-65" charset="0"/>
              </a:rPr>
            </a:br>
            <a:r>
              <a:rPr lang="en-US" b="1" dirty="0" smtClean="0">
                <a:latin typeface="Arial Black" pitchFamily="-65" charset="0"/>
              </a:rPr>
              <a:t> </a:t>
            </a:r>
          </a:p>
          <a:p>
            <a:pPr algn="ctr"/>
            <a:endParaRPr lang="en-US" sz="2400" b="1" dirty="0" smtClean="0">
              <a:latin typeface="Arial Black" pitchFamily="-65" charset="0"/>
            </a:endParaRPr>
          </a:p>
          <a:p>
            <a:pPr algn="ctr"/>
            <a:endParaRPr lang="en-US" sz="2400" b="1" dirty="0" smtClean="0">
              <a:latin typeface="Arial Black" pitchFamily="-65" charset="0"/>
            </a:endParaRPr>
          </a:p>
          <a:p>
            <a:pPr algn="ctr"/>
            <a:endParaRPr lang="en-US" sz="2400" b="1" dirty="0" smtClean="0">
              <a:latin typeface="Arial Black" pitchFamily="-65" charset="0"/>
            </a:endParaRPr>
          </a:p>
          <a:p>
            <a:pPr algn="ctr"/>
            <a:endParaRPr lang="en-US" sz="2400" b="1" dirty="0" smtClean="0">
              <a:latin typeface="Arial Black" pitchFamily="-65" charset="0"/>
            </a:endParaRPr>
          </a:p>
          <a:p>
            <a:pPr algn="ctr"/>
            <a:r>
              <a:rPr lang="en-US" sz="2400" dirty="0" smtClean="0"/>
              <a:t>Nu Xu</a:t>
            </a:r>
            <a:br>
              <a:rPr lang="en-US" sz="2400" dirty="0" smtClean="0"/>
            </a:br>
            <a:r>
              <a:rPr lang="en-US" sz="2400" dirty="0" smtClean="0"/>
              <a:t>Lawrence Berkeley National Laboratory</a:t>
            </a:r>
          </a:p>
          <a:p>
            <a:pPr algn="ctr"/>
            <a:endParaRPr lang="en-US" sz="2400" b="1" i="1" dirty="0" smtClean="0">
              <a:solidFill>
                <a:srgbClr val="B0190F"/>
              </a:solidFill>
            </a:endParaRPr>
          </a:p>
          <a:p>
            <a:pPr algn="ctr"/>
            <a:r>
              <a:rPr lang="en-US" sz="2400" b="1" i="1" dirty="0" smtClean="0">
                <a:solidFill>
                  <a:srgbClr val="B0190F"/>
                </a:solidFill>
              </a:rPr>
              <a:t>Many Thanks to the Organizers</a:t>
            </a:r>
          </a:p>
          <a:p>
            <a:pPr algn="ctr"/>
            <a:r>
              <a:rPr lang="en-US" b="1" dirty="0" smtClean="0">
                <a:latin typeface="Arial Black" pitchFamily="-65" charset="0"/>
              </a:rPr>
              <a:t> </a:t>
            </a:r>
            <a:br>
              <a:rPr lang="en-US" b="1" dirty="0" smtClean="0">
                <a:latin typeface="Arial Black" pitchFamily="-65" charset="0"/>
              </a:rPr>
            </a:br>
            <a:r>
              <a:rPr lang="en-US" b="1" dirty="0" smtClean="0">
                <a:latin typeface="Arial Black" pitchFamily="-65" charset="0"/>
              </a:rPr>
              <a:t/>
            </a:r>
            <a:br>
              <a:rPr lang="en-US" b="1" dirty="0" smtClean="0">
                <a:latin typeface="Arial Black" pitchFamily="-65" charset="0"/>
              </a:rPr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9794" name="Object 2"/>
          <p:cNvGraphicFramePr>
            <a:graphicFrameLocks noChangeAspect="1"/>
          </p:cNvGraphicFramePr>
          <p:nvPr/>
        </p:nvGraphicFramePr>
        <p:xfrm>
          <a:off x="3581400" y="1066800"/>
          <a:ext cx="5105400" cy="4943475"/>
        </p:xfrm>
        <a:graphic>
          <a:graphicData uri="http://schemas.openxmlformats.org/presentationml/2006/ole">
            <p:oleObj spid="_x0000_s60418" name="Photo Editor Photo" r:id="rId3" imgW="4761905" imgH="4610744" progId="">
              <p:embed/>
            </p:oleObj>
          </a:graphicData>
        </a:graphic>
      </p:graphicFrame>
      <p:sp>
        <p:nvSpPr>
          <p:cNvPr id="289795" name="Text Box 3"/>
          <p:cNvSpPr txBox="1">
            <a:spLocks noChangeArrowheads="1"/>
          </p:cNvSpPr>
          <p:nvPr/>
        </p:nvSpPr>
        <p:spPr bwMode="auto">
          <a:xfrm>
            <a:off x="166688" y="1352550"/>
            <a:ext cx="3186112" cy="3941763"/>
          </a:xfrm>
          <a:prstGeom prst="rect">
            <a:avLst/>
          </a:prstGeom>
          <a:noFill/>
          <a:ln w="9525">
            <a:solidFill>
              <a:srgbClr val="CC0000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fr-FR" sz="2000" dirty="0" err="1">
                <a:latin typeface="Arial"/>
                <a:cs typeface="Arial"/>
              </a:rPr>
              <a:t>Multi-strange</a:t>
            </a:r>
            <a:r>
              <a:rPr lang="fr-FR" sz="2000" dirty="0">
                <a:latin typeface="Arial"/>
                <a:cs typeface="Arial"/>
              </a:rPr>
              <a:t> </a:t>
            </a:r>
            <a:r>
              <a:rPr lang="fr-FR" sz="2000" dirty="0" err="1">
                <a:latin typeface="Arial"/>
                <a:cs typeface="Arial"/>
              </a:rPr>
              <a:t>particles</a:t>
            </a:r>
            <a:r>
              <a:rPr lang="fr-FR" sz="2000" dirty="0">
                <a:latin typeface="Arial"/>
                <a:cs typeface="Arial"/>
              </a:rPr>
              <a:t> are </a:t>
            </a:r>
          </a:p>
          <a:p>
            <a:r>
              <a:rPr lang="fr-FR" sz="2000" dirty="0" err="1">
                <a:latin typeface="Arial"/>
                <a:cs typeface="Arial"/>
              </a:rPr>
              <a:t>reconstructed</a:t>
            </a:r>
            <a:r>
              <a:rPr lang="fr-FR" sz="2000" dirty="0">
                <a:latin typeface="Arial"/>
                <a:cs typeface="Arial"/>
              </a:rPr>
              <a:t> via the </a:t>
            </a:r>
            <a:r>
              <a:rPr lang="fr-FR" sz="2000" dirty="0" err="1">
                <a:latin typeface="Arial"/>
                <a:cs typeface="Arial"/>
              </a:rPr>
              <a:t>decay</a:t>
            </a:r>
            <a:r>
              <a:rPr lang="fr-FR" sz="2000" dirty="0">
                <a:latin typeface="Arial"/>
                <a:cs typeface="Arial"/>
              </a:rPr>
              <a:t> mode</a:t>
            </a:r>
            <a:r>
              <a:rPr lang="fr-FR" sz="2400" dirty="0">
                <a:latin typeface="Arial"/>
                <a:cs typeface="Arial"/>
              </a:rPr>
              <a:t> :</a:t>
            </a:r>
          </a:p>
          <a:p>
            <a:endParaRPr lang="fr-FR" sz="2400" dirty="0"/>
          </a:p>
          <a:p>
            <a:pPr>
              <a:buFont typeface="Symbol" pitchFamily="-107" charset="2"/>
              <a:buChar char=" "/>
            </a:pPr>
            <a:r>
              <a:rPr lang="fr-FR" sz="2800" dirty="0">
                <a:latin typeface="Symbol" pitchFamily="-107" charset="2"/>
              </a:rPr>
              <a:t>     </a:t>
            </a:r>
            <a:r>
              <a:rPr lang="fr-FR" sz="2800" dirty="0">
                <a:solidFill>
                  <a:srgbClr val="008000"/>
                </a:solidFill>
                <a:latin typeface="Symbol" pitchFamily="-107" charset="2"/>
              </a:rPr>
              <a:t>X</a:t>
            </a:r>
            <a:r>
              <a:rPr lang="fr-FR" sz="2800" dirty="0">
                <a:latin typeface="Times New Roman" pitchFamily="-107" charset="0"/>
              </a:rPr>
              <a:t> </a:t>
            </a:r>
            <a:r>
              <a:rPr lang="fr-FR" sz="2800" dirty="0" err="1">
                <a:latin typeface="Times New Roman" pitchFamily="-107" charset="0"/>
                <a:ea typeface="Arial Unicode MS" pitchFamily="-107" charset="0"/>
                <a:cs typeface="Arial Unicode MS" pitchFamily="-107" charset="0"/>
                <a:sym typeface="Symbol" pitchFamily="-107" charset="2"/>
              </a:rPr>
              <a:t></a:t>
            </a:r>
            <a:r>
              <a:rPr lang="fr-FR" sz="2800" dirty="0">
                <a:latin typeface="Times New Roman" pitchFamily="-107" charset="0"/>
                <a:ea typeface="Arial Unicode MS" pitchFamily="-107" charset="0"/>
                <a:cs typeface="Arial Unicode MS" pitchFamily="-107" charset="0"/>
              </a:rPr>
              <a:t> </a:t>
            </a:r>
            <a:r>
              <a:rPr lang="fr-FR" sz="2800" dirty="0">
                <a:solidFill>
                  <a:srgbClr val="FF6600"/>
                </a:solidFill>
                <a:latin typeface="Symbol" pitchFamily="-107" charset="2"/>
                <a:ea typeface="Arial Unicode MS" pitchFamily="-107" charset="0"/>
                <a:cs typeface="Arial Unicode MS" pitchFamily="-107" charset="0"/>
              </a:rPr>
              <a:t>L</a:t>
            </a:r>
            <a:r>
              <a:rPr lang="fr-FR" sz="2800" dirty="0">
                <a:latin typeface="Times New Roman" pitchFamily="-107" charset="0"/>
                <a:ea typeface="Arial Unicode MS" pitchFamily="-107" charset="0"/>
                <a:cs typeface="Arial Unicode MS" pitchFamily="-107" charset="0"/>
              </a:rPr>
              <a:t> + </a:t>
            </a:r>
            <a:r>
              <a:rPr lang="fr-FR" sz="2800" dirty="0">
                <a:solidFill>
                  <a:srgbClr val="660066"/>
                </a:solidFill>
                <a:latin typeface="Symbol" pitchFamily="-107" charset="2"/>
                <a:ea typeface="Arial Unicode MS" pitchFamily="-107" charset="0"/>
                <a:cs typeface="Arial Unicode MS" pitchFamily="-107" charset="0"/>
              </a:rPr>
              <a:t>p</a:t>
            </a:r>
          </a:p>
          <a:p>
            <a:pPr>
              <a:buFont typeface="Symbol" pitchFamily="-107" charset="2"/>
              <a:buChar char=" "/>
            </a:pPr>
            <a:r>
              <a:rPr lang="fr-FR" sz="2800" dirty="0">
                <a:latin typeface="Symbol" pitchFamily="-107" charset="2"/>
              </a:rPr>
              <a:t>                    </a:t>
            </a:r>
            <a:r>
              <a:rPr lang="fr-FR" sz="2800" dirty="0">
                <a:solidFill>
                  <a:schemeClr val="accent2"/>
                </a:solidFill>
                <a:latin typeface="Times New Roman" pitchFamily="-107" charset="0"/>
              </a:rPr>
              <a:t>p</a:t>
            </a:r>
            <a:r>
              <a:rPr lang="fr-FR" sz="2800" dirty="0">
                <a:latin typeface="Symbol" pitchFamily="-107" charset="2"/>
              </a:rPr>
              <a:t> + </a:t>
            </a:r>
            <a:r>
              <a:rPr lang="fr-FR" sz="2800" dirty="0">
                <a:solidFill>
                  <a:srgbClr val="9933FF"/>
                </a:solidFill>
                <a:latin typeface="Symbol" pitchFamily="-107" charset="2"/>
              </a:rPr>
              <a:t>p</a:t>
            </a:r>
            <a:r>
              <a:rPr lang="fr-FR" sz="2800" dirty="0">
                <a:latin typeface="Symbol" pitchFamily="-107" charset="2"/>
              </a:rPr>
              <a:t>  </a:t>
            </a:r>
          </a:p>
          <a:p>
            <a:pPr>
              <a:buFont typeface="Symbol" pitchFamily="-107" charset="2"/>
              <a:buChar char=" "/>
            </a:pPr>
            <a:endParaRPr lang="fr-FR" sz="2800" dirty="0">
              <a:latin typeface="Symbol" pitchFamily="-107" charset="2"/>
            </a:endParaRPr>
          </a:p>
          <a:p>
            <a:pPr>
              <a:buFont typeface="Symbol" pitchFamily="-107" charset="2"/>
              <a:buChar char=" "/>
            </a:pPr>
            <a:r>
              <a:rPr lang="fr-FR" sz="2000" dirty="0" err="1">
                <a:latin typeface="Arial"/>
                <a:cs typeface="Arial"/>
              </a:rPr>
              <a:t>Combination</a:t>
            </a:r>
            <a:r>
              <a:rPr lang="fr-FR" sz="2000" dirty="0">
                <a:latin typeface="Arial"/>
                <a:cs typeface="Arial"/>
              </a:rPr>
              <a:t> of momenta</a:t>
            </a:r>
          </a:p>
          <a:p>
            <a:pPr>
              <a:buFont typeface="Symbol" pitchFamily="-107" charset="2"/>
              <a:buChar char=" "/>
            </a:pPr>
            <a:r>
              <a:rPr lang="fr-FR" sz="2000" dirty="0">
                <a:latin typeface="Arial"/>
                <a:cs typeface="Arial"/>
              </a:rPr>
              <a:t>of the </a:t>
            </a:r>
            <a:r>
              <a:rPr lang="fr-FR" sz="2000" dirty="0" err="1">
                <a:latin typeface="Arial"/>
                <a:cs typeface="Arial"/>
              </a:rPr>
              <a:t>daughter</a:t>
            </a:r>
            <a:r>
              <a:rPr lang="fr-FR" sz="2000" dirty="0">
                <a:latin typeface="Arial"/>
                <a:cs typeface="Arial"/>
              </a:rPr>
              <a:t> </a:t>
            </a:r>
            <a:r>
              <a:rPr lang="fr-FR" sz="2000" dirty="0" err="1">
                <a:latin typeface="Arial"/>
                <a:cs typeface="Arial"/>
              </a:rPr>
              <a:t>particles</a:t>
            </a:r>
            <a:r>
              <a:rPr lang="fr-FR" sz="2000" dirty="0">
                <a:latin typeface="Arial"/>
                <a:cs typeface="Arial"/>
              </a:rPr>
              <a:t> </a:t>
            </a:r>
          </a:p>
          <a:p>
            <a:pPr>
              <a:buFont typeface="Symbol" pitchFamily="-107" charset="2"/>
              <a:buChar char=" "/>
            </a:pPr>
            <a:endParaRPr lang="fr-FR" sz="2000" dirty="0">
              <a:latin typeface="Arial"/>
              <a:cs typeface="Arial"/>
            </a:endParaRPr>
          </a:p>
          <a:p>
            <a:pPr>
              <a:buFont typeface="Symbol" pitchFamily="-107" charset="2"/>
              <a:buChar char=" "/>
            </a:pPr>
            <a:r>
              <a:rPr lang="fr-FR" sz="2000" dirty="0" err="1">
                <a:latin typeface="Arial"/>
                <a:cs typeface="Arial"/>
                <a:sym typeface="Symbol" pitchFamily="-107" charset="2"/>
              </a:rPr>
              <a:t></a:t>
            </a:r>
            <a:r>
              <a:rPr lang="fr-FR" sz="2000" dirty="0">
                <a:latin typeface="Arial"/>
                <a:cs typeface="Arial"/>
              </a:rPr>
              <a:t> </a:t>
            </a:r>
            <a:r>
              <a:rPr lang="fr-FR" sz="2000" dirty="0">
                <a:solidFill>
                  <a:srgbClr val="006600"/>
                </a:solidFill>
                <a:latin typeface="Arial"/>
                <a:cs typeface="Arial"/>
              </a:rPr>
              <a:t>invariant mass </a:t>
            </a:r>
            <a:r>
              <a:rPr lang="fr-FR" sz="2000" dirty="0" err="1">
                <a:solidFill>
                  <a:srgbClr val="006600"/>
                </a:solidFill>
                <a:latin typeface="Arial"/>
                <a:cs typeface="Arial"/>
              </a:rPr>
              <a:t>spectra</a:t>
            </a:r>
            <a:endParaRPr lang="fr-FR" sz="2800" dirty="0">
              <a:latin typeface="Arial"/>
              <a:cs typeface="Arial"/>
            </a:endParaRPr>
          </a:p>
        </p:txBody>
      </p:sp>
      <p:cxnSp>
        <p:nvCxnSpPr>
          <p:cNvPr id="289796" name="AutoShape 4"/>
          <p:cNvCxnSpPr>
            <a:cxnSpLocks noChangeShapeType="1"/>
          </p:cNvCxnSpPr>
          <p:nvPr/>
        </p:nvCxnSpPr>
        <p:spPr bwMode="auto">
          <a:xfrm rot="16200000" flipH="1">
            <a:off x="1668463" y="3192463"/>
            <a:ext cx="163512" cy="309562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289797" name="Text Box 5"/>
          <p:cNvSpPr txBox="1">
            <a:spLocks noChangeArrowheads="1"/>
          </p:cNvSpPr>
          <p:nvPr/>
        </p:nvSpPr>
        <p:spPr bwMode="auto">
          <a:xfrm>
            <a:off x="3100388" y="-76200"/>
            <a:ext cx="387129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fr-FR" sz="3600" dirty="0"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Reconstruction V</a:t>
            </a:r>
            <a:r>
              <a:rPr lang="fr-FR" sz="3600" baseline="30000" dirty="0"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0</a:t>
            </a:r>
            <a:endParaRPr lang="fr-FR" sz="3600" dirty="0">
              <a:effectLst>
                <a:outerShdw blurRad="38100" dist="38100" dir="2700000" algn="tl">
                  <a:srgbClr val="DDDDDD"/>
                </a:outerShdw>
              </a:effectLst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228600"/>
            <a:ext cx="8229600" cy="1143000"/>
          </a:xfrm>
        </p:spPr>
        <p:txBody>
          <a:bodyPr/>
          <a:lstStyle/>
          <a:p>
            <a:r>
              <a:rPr lang="en-US" b="0" dirty="0"/>
              <a:t>Particle </a:t>
            </a:r>
            <a:r>
              <a:rPr lang="en-US" b="0" dirty="0" smtClean="0"/>
              <a:t>Identification (ii)</a:t>
            </a:r>
            <a:endParaRPr lang="en-US" dirty="0"/>
          </a:p>
        </p:txBody>
      </p:sp>
      <p:pic>
        <p:nvPicPr>
          <p:cNvPr id="254980" name="Picture 4"/>
          <p:cNvPicPr>
            <a:picLocks noChangeAspect="1" noChangeArrowheads="1"/>
          </p:cNvPicPr>
          <p:nvPr/>
        </p:nvPicPr>
        <p:blipFill>
          <a:blip r:embed="rId2"/>
          <a:srcRect l="10902" t="22491" r="13358" b="20599"/>
          <a:stretch>
            <a:fillRect/>
          </a:stretch>
        </p:blipFill>
        <p:spPr bwMode="auto">
          <a:xfrm>
            <a:off x="381000" y="990600"/>
            <a:ext cx="8305800" cy="440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4981" name="Text Box 5"/>
          <p:cNvSpPr txBox="1">
            <a:spLocks noChangeArrowheads="1"/>
          </p:cNvSpPr>
          <p:nvPr/>
        </p:nvSpPr>
        <p:spPr bwMode="auto">
          <a:xfrm>
            <a:off x="1481138" y="5791200"/>
            <a:ext cx="6215062" cy="369332"/>
          </a:xfrm>
          <a:prstGeom prst="rect">
            <a:avLst/>
          </a:prstGeom>
          <a:noFill/>
          <a:ln w="9525">
            <a:solidFill>
              <a:srgbClr val="990000"/>
            </a:solidFill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>
                <a:latin typeface="Arial"/>
                <a:cs typeface="Arial"/>
              </a:rPr>
              <a:t>Reconstruct particles in full </a:t>
            </a:r>
            <a:r>
              <a:rPr lang="en-US" dirty="0" err="1">
                <a:latin typeface="Arial"/>
                <a:cs typeface="Arial"/>
              </a:rPr>
              <a:t>azimuthal</a:t>
            </a:r>
            <a:r>
              <a:rPr lang="en-US" dirty="0">
                <a:latin typeface="Arial"/>
                <a:cs typeface="Arial"/>
              </a:rPr>
              <a:t> acceptance of STAR!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66800" y="-304800"/>
            <a:ext cx="7772400" cy="1143000"/>
          </a:xfrm>
        </p:spPr>
        <p:txBody>
          <a:bodyPr/>
          <a:lstStyle/>
          <a:p>
            <a:r>
              <a:rPr lang="en-US" i="1" dirty="0" err="1">
                <a:sym typeface="Symbol" pitchFamily="-65" charset="2"/>
              </a:rPr>
              <a:t></a:t>
            </a:r>
            <a:r>
              <a:rPr lang="en-US" dirty="0"/>
              <a:t>-mesons from Au+Au Collisions</a:t>
            </a:r>
            <a:r>
              <a:rPr lang="en-US" b="1" dirty="0"/>
              <a:t> </a:t>
            </a:r>
            <a:endParaRPr lang="en-US" dirty="0"/>
          </a:p>
        </p:txBody>
      </p:sp>
      <p:pic>
        <p:nvPicPr>
          <p:cNvPr id="356355" name="Picture 3" descr="NewFits_spec_cen_pt1Nov06"/>
          <p:cNvPicPr>
            <a:picLocks noChangeAspect="1" noChangeArrowheads="1"/>
          </p:cNvPicPr>
          <p:nvPr/>
        </p:nvPicPr>
        <p:blipFill>
          <a:blip r:embed="rId3"/>
          <a:srcRect t="8475" r="7936" b="3661"/>
          <a:stretch>
            <a:fillRect/>
          </a:stretch>
        </p:blipFill>
        <p:spPr bwMode="auto">
          <a:xfrm>
            <a:off x="457200" y="914400"/>
            <a:ext cx="3515564" cy="4191000"/>
          </a:xfrm>
          <a:prstGeom prst="rect">
            <a:avLst/>
          </a:prstGeom>
          <a:noFill/>
        </p:spPr>
      </p:pic>
      <p:sp>
        <p:nvSpPr>
          <p:cNvPr id="356356" name="Rectangle 4"/>
          <p:cNvSpPr>
            <a:spLocks noChangeArrowheads="1"/>
          </p:cNvSpPr>
          <p:nvPr/>
        </p:nvSpPr>
        <p:spPr bwMode="auto">
          <a:xfrm>
            <a:off x="381000" y="5105400"/>
            <a:ext cx="3962400" cy="1138238"/>
          </a:xfrm>
          <a:prstGeom prst="rect">
            <a:avLst/>
          </a:prstGeom>
          <a:noFill/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 sz="1000" dirty="0">
              <a:sym typeface="Symbol" pitchFamily="-65" charset="2"/>
            </a:endParaRPr>
          </a:p>
          <a:p>
            <a:r>
              <a:rPr lang="en-US" sz="1800" b="1" dirty="0">
                <a:solidFill>
                  <a:srgbClr val="85131D"/>
                </a:solidFill>
                <a:sym typeface="Symbol" pitchFamily="-65" charset="2"/>
              </a:rPr>
              <a:t> </a:t>
            </a:r>
            <a:r>
              <a:rPr lang="en-US" sz="1800" b="1" dirty="0" err="1">
                <a:solidFill>
                  <a:srgbClr val="85131D"/>
                </a:solidFill>
                <a:latin typeface="Arial"/>
                <a:cs typeface="Arial"/>
                <a:sym typeface="Symbol" pitchFamily="-65" charset="2"/>
              </a:rPr>
              <a:t>ssbar</a:t>
            </a:r>
            <a:r>
              <a:rPr lang="en-US" sz="1800" b="1" dirty="0">
                <a:solidFill>
                  <a:srgbClr val="85131D"/>
                </a:solidFill>
                <a:latin typeface="Arial"/>
                <a:cs typeface="Arial"/>
                <a:sym typeface="Symbol" pitchFamily="-65" charset="2"/>
              </a:rPr>
              <a:t> fusion </a:t>
            </a:r>
            <a:r>
              <a:rPr lang="en-US" sz="1800" b="1" dirty="0" err="1">
                <a:solidFill>
                  <a:srgbClr val="85131D"/>
                </a:solidFill>
                <a:latin typeface="Arial"/>
                <a:cs typeface="Arial"/>
                <a:sym typeface="Zapf Dingbats" pitchFamily="-65" charset="2"/>
              </a:rPr>
              <a:t></a:t>
            </a:r>
            <a:r>
              <a:rPr lang="en-US" sz="1800" b="1" dirty="0">
                <a:solidFill>
                  <a:srgbClr val="85131D"/>
                </a:solidFill>
                <a:latin typeface="Arial"/>
                <a:cs typeface="Arial"/>
                <a:sym typeface="Symbol" pitchFamily="-65" charset="2"/>
              </a:rPr>
              <a:t> </a:t>
            </a:r>
            <a:r>
              <a:rPr lang="en-US" sz="1800" b="1" i="1" dirty="0" err="1">
                <a:solidFill>
                  <a:srgbClr val="85131D"/>
                </a:solidFill>
                <a:latin typeface="Arial"/>
                <a:cs typeface="Arial"/>
                <a:sym typeface="Symbol" pitchFamily="-65" charset="2"/>
              </a:rPr>
              <a:t></a:t>
            </a:r>
            <a:r>
              <a:rPr lang="en-US" sz="1800" b="1" dirty="0">
                <a:solidFill>
                  <a:srgbClr val="85131D"/>
                </a:solidFill>
                <a:latin typeface="Arial"/>
                <a:cs typeface="Arial"/>
              </a:rPr>
              <a:t>-meson   formation!</a:t>
            </a:r>
            <a:endParaRPr lang="en-US" sz="800" b="1" dirty="0">
              <a:solidFill>
                <a:srgbClr val="85131D"/>
              </a:solidFill>
              <a:latin typeface="Arial"/>
              <a:cs typeface="Arial"/>
            </a:endParaRPr>
          </a:p>
          <a:p>
            <a:endParaRPr lang="en-US" sz="800" dirty="0">
              <a:latin typeface="Arial"/>
              <a:cs typeface="Arial"/>
            </a:endParaRPr>
          </a:p>
          <a:p>
            <a:r>
              <a:rPr lang="en-US" sz="1400" dirty="0">
                <a:latin typeface="Arial"/>
                <a:cs typeface="Arial"/>
              </a:rPr>
              <a:t>                  STAR: Phys. Lett. </a:t>
            </a:r>
            <a:r>
              <a:rPr lang="en-US" sz="1400" i="1" u="sng" dirty="0">
                <a:latin typeface="Arial"/>
                <a:cs typeface="Arial"/>
              </a:rPr>
              <a:t>B612</a:t>
            </a:r>
            <a:r>
              <a:rPr lang="en-US" sz="1400" dirty="0">
                <a:latin typeface="Arial"/>
                <a:cs typeface="Arial"/>
              </a:rPr>
              <a:t>, 81(2005)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56357" name="Text Box 5"/>
          <p:cNvSpPr txBox="1">
            <a:spLocks noChangeArrowheads="1"/>
          </p:cNvSpPr>
          <p:nvPr/>
        </p:nvSpPr>
        <p:spPr bwMode="auto">
          <a:xfrm>
            <a:off x="1066800" y="685800"/>
            <a:ext cx="2819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i="1" dirty="0">
                <a:ea typeface="MS PGothic" pitchFamily="34" charset="-128"/>
                <a:cs typeface="MS PGothic" pitchFamily="34" charset="-128"/>
              </a:rPr>
              <a:t>STAR:     </a:t>
            </a:r>
            <a:r>
              <a:rPr lang="en-US" sz="1200" i="1" dirty="0"/>
              <a:t>PRL. </a:t>
            </a:r>
            <a:r>
              <a:rPr lang="en-US" sz="1200" b="1" i="1" u="sng" dirty="0"/>
              <a:t>98</a:t>
            </a:r>
            <a:r>
              <a:rPr lang="en-US" sz="1200" i="1" dirty="0"/>
              <a:t> (2007) </a:t>
            </a:r>
            <a:r>
              <a:rPr lang="en-US" sz="1200" i="1" dirty="0" smtClean="0"/>
              <a:t>062301</a:t>
            </a:r>
            <a:endParaRPr lang="en-US" sz="1400" i="1" dirty="0">
              <a:ea typeface="MS PGothic" pitchFamily="34" charset="-128"/>
              <a:cs typeface="MS PGothic" pitchFamily="34" charset="-128"/>
            </a:endParaRPr>
          </a:p>
        </p:txBody>
      </p:sp>
      <p:pic>
        <p:nvPicPr>
          <p:cNvPr id="356358" name="Picture 6" descr="plot1_se_25june07"/>
          <p:cNvPicPr>
            <a:picLocks noChangeAspect="1" noChangeArrowheads="1"/>
          </p:cNvPicPr>
          <p:nvPr/>
        </p:nvPicPr>
        <p:blipFill>
          <a:blip r:embed="rId4"/>
          <a:srcRect l="4118" t="7672" r="14706" b="6613"/>
          <a:stretch>
            <a:fillRect/>
          </a:stretch>
        </p:blipFill>
        <p:spPr bwMode="auto">
          <a:xfrm>
            <a:off x="4602163" y="990600"/>
            <a:ext cx="3246437" cy="3810000"/>
          </a:xfrm>
          <a:prstGeom prst="rect">
            <a:avLst/>
          </a:prstGeom>
          <a:noFill/>
        </p:spPr>
      </p:pic>
      <p:sp>
        <p:nvSpPr>
          <p:cNvPr id="356359" name="Text Box 7"/>
          <p:cNvSpPr txBox="1">
            <a:spLocks noChangeArrowheads="1"/>
          </p:cNvSpPr>
          <p:nvPr/>
        </p:nvSpPr>
        <p:spPr bwMode="auto">
          <a:xfrm>
            <a:off x="4724400" y="5105400"/>
            <a:ext cx="3581400" cy="1108075"/>
          </a:xfrm>
          <a:prstGeom prst="rect">
            <a:avLst/>
          </a:prstGeom>
          <a:noFill/>
          <a:ln w="9525">
            <a:solidFill>
              <a:srgbClr val="85131D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 b="1" dirty="0">
                <a:solidFill>
                  <a:srgbClr val="85131D"/>
                </a:solidFill>
                <a:latin typeface="Arial"/>
                <a:cs typeface="Arial"/>
                <a:sym typeface="Zapf Dingbats" pitchFamily="-65" charset="2"/>
              </a:rPr>
              <a:t>The observed strangeness enhancement is NOT due to the Canonical</a:t>
            </a:r>
            <a:r>
              <a:rPr lang="en-US" sz="1800" b="1" dirty="0">
                <a:solidFill>
                  <a:srgbClr val="85131D"/>
                </a:solidFill>
                <a:latin typeface="Arial"/>
                <a:cs typeface="Arial"/>
                <a:sym typeface="Symbol" pitchFamily="-65" charset="2"/>
              </a:rPr>
              <a:t> suppression!</a:t>
            </a:r>
          </a:p>
          <a:p>
            <a:r>
              <a:rPr lang="en-US" sz="1200" i="1" dirty="0">
                <a:latin typeface="Arial"/>
                <a:cs typeface="Arial"/>
              </a:rPr>
              <a:t>                  STAR:  Preliminary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76200"/>
            <a:ext cx="6578600" cy="533400"/>
          </a:xfrm>
        </p:spPr>
        <p:txBody>
          <a:bodyPr/>
          <a:lstStyle/>
          <a:p>
            <a:r>
              <a:rPr lang="en-US" dirty="0"/>
              <a:t>Transverse Flow Observables</a:t>
            </a:r>
            <a:endParaRPr lang="en-US" sz="2800" b="1" dirty="0"/>
          </a:p>
        </p:txBody>
      </p:sp>
      <p:sp>
        <p:nvSpPr>
          <p:cNvPr id="322563" name="Text Box 3" descr="Narrow vertical"/>
          <p:cNvSpPr txBox="1">
            <a:spLocks noChangeArrowheads="1"/>
          </p:cNvSpPr>
          <p:nvPr/>
        </p:nvSpPr>
        <p:spPr bwMode="auto">
          <a:xfrm>
            <a:off x="228600" y="838200"/>
            <a:ext cx="8610600" cy="5386090"/>
          </a:xfrm>
          <a:prstGeom prst="rect">
            <a:avLst/>
          </a:prstGeom>
          <a:pattFill prst="narVert">
            <a:fgClr>
              <a:srgbClr val="D6E4FF"/>
            </a:fgClr>
            <a:bgClr>
              <a:srgbClr val="FFFFFF"/>
            </a:bgClr>
          </a:pattFill>
          <a:ln w="57150" cmpd="thinThick">
            <a:solidFill>
              <a:srgbClr val="CC6600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indent="-457200" eaLnBrk="1" hangingPunct="1"/>
            <a:endParaRPr lang="en-US" dirty="0"/>
          </a:p>
          <a:p>
            <a:pPr marL="457200" indent="-457200" eaLnBrk="1" hangingPunct="1"/>
            <a:endParaRPr lang="en-US" dirty="0"/>
          </a:p>
          <a:p>
            <a:pPr marL="457200" indent="-457200" eaLnBrk="1" hangingPunct="1"/>
            <a:endParaRPr lang="en-US" dirty="0"/>
          </a:p>
          <a:p>
            <a:pPr marL="457200" indent="-457200" eaLnBrk="1" hangingPunct="1"/>
            <a:endParaRPr lang="en-US" dirty="0"/>
          </a:p>
          <a:p>
            <a:pPr marL="457200" indent="-457200" eaLnBrk="1" hangingPunct="1"/>
            <a:endParaRPr lang="en-US" dirty="0"/>
          </a:p>
          <a:p>
            <a:pPr marL="457200" indent="-457200" eaLnBrk="1" hangingPunct="1"/>
            <a:endParaRPr lang="en-US" dirty="0"/>
          </a:p>
          <a:p>
            <a:pPr marL="457200" indent="-457200" eaLnBrk="1" hangingPunct="1"/>
            <a:endParaRPr lang="en-US" dirty="0"/>
          </a:p>
          <a:p>
            <a:pPr marL="457200" indent="-457200" eaLnBrk="1" hangingPunct="1"/>
            <a:endParaRPr lang="en-US" dirty="0" smtClean="0"/>
          </a:p>
          <a:p>
            <a:pPr marL="457200" indent="-457200" eaLnBrk="1" hangingPunct="1"/>
            <a:endParaRPr lang="en-US" sz="2000" dirty="0" smtClean="0"/>
          </a:p>
          <a:p>
            <a:pPr marL="457200" indent="-457200" eaLnBrk="1" hangingPunct="1"/>
            <a:endParaRPr lang="en-US" sz="2000" dirty="0" smtClean="0"/>
          </a:p>
          <a:p>
            <a:pPr marL="457200" indent="-457200" eaLnBrk="1" hangingPunct="1"/>
            <a:endParaRPr lang="en-US" sz="2000" dirty="0" smtClean="0"/>
          </a:p>
          <a:p>
            <a:pPr marL="457200" indent="-457200" eaLnBrk="1" hangingPunct="1"/>
            <a:endParaRPr lang="en-US" sz="2000" dirty="0" smtClean="0"/>
          </a:p>
          <a:p>
            <a:pPr marL="457200" indent="-457200" eaLnBrk="1" hangingPunct="1"/>
            <a:r>
              <a:rPr lang="en-US" sz="2000" dirty="0"/>
              <a:t>		</a:t>
            </a:r>
            <a:r>
              <a:rPr lang="en-US" sz="2000" dirty="0">
                <a:latin typeface="Arial"/>
                <a:cs typeface="Arial"/>
              </a:rPr>
              <a:t>1) </a:t>
            </a:r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Radial flow </a:t>
            </a:r>
            <a:r>
              <a:rPr lang="en-US" sz="2000" dirty="0">
                <a:latin typeface="Arial"/>
                <a:cs typeface="Arial"/>
              </a:rPr>
              <a:t>– integrated over whole history of the evolution </a:t>
            </a:r>
          </a:p>
          <a:p>
            <a:pPr marL="457200" indent="-457200" eaLnBrk="1" hangingPunct="1"/>
            <a:r>
              <a:rPr lang="en-US" sz="2000" dirty="0">
                <a:latin typeface="Arial"/>
                <a:cs typeface="Arial"/>
              </a:rPr>
              <a:t>		2) Directed flow (v</a:t>
            </a:r>
            <a:r>
              <a:rPr lang="en-US" sz="2000" baseline="-25000" dirty="0">
                <a:latin typeface="Arial"/>
                <a:cs typeface="Arial"/>
              </a:rPr>
              <a:t>1</a:t>
            </a:r>
            <a:r>
              <a:rPr lang="en-US" sz="2000" dirty="0">
                <a:latin typeface="Arial"/>
                <a:cs typeface="Arial"/>
              </a:rPr>
              <a:t>) – relatively early</a:t>
            </a:r>
          </a:p>
          <a:p>
            <a:pPr marL="457200" indent="-457200" eaLnBrk="1" hangingPunct="1"/>
            <a:r>
              <a:rPr lang="en-US" sz="2000" dirty="0">
                <a:latin typeface="Arial"/>
                <a:cs typeface="Arial"/>
              </a:rPr>
              <a:t>		3) </a:t>
            </a:r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Elliptic flow </a:t>
            </a:r>
            <a:r>
              <a:rPr lang="en-US" sz="2000" dirty="0">
                <a:latin typeface="Arial"/>
                <a:cs typeface="Arial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lang="en-US" sz="2000" baseline="-25000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r>
              <a:rPr lang="en-US" sz="2000" dirty="0">
                <a:latin typeface="Arial"/>
                <a:cs typeface="Arial"/>
              </a:rPr>
              <a:t>) – relatively early</a:t>
            </a:r>
          </a:p>
          <a:p>
            <a:pPr marL="457200" indent="-457200" eaLnBrk="1" hangingPunct="1"/>
            <a:endParaRPr lang="en-US" sz="2000" dirty="0">
              <a:latin typeface="Arial"/>
              <a:cs typeface="Arial"/>
            </a:endParaRPr>
          </a:p>
          <a:p>
            <a:pPr marL="457200" indent="-457200" eaLnBrk="1" hangingPunct="1"/>
            <a:r>
              <a:rPr lang="en-US" sz="2000" dirty="0">
                <a:latin typeface="Arial"/>
                <a:cs typeface="Arial"/>
              </a:rPr>
              <a:t>		-</a:t>
            </a:r>
            <a:r>
              <a:rPr lang="en-US" sz="2000" dirty="0" smtClean="0">
                <a:latin typeface="Arial"/>
                <a:cs typeface="Arial"/>
              </a:rPr>
              <a:t> Mass </a:t>
            </a:r>
            <a:r>
              <a:rPr lang="en-US" sz="2000" dirty="0">
                <a:latin typeface="Arial"/>
                <a:cs typeface="Arial"/>
              </a:rPr>
              <a:t>dependent: characteristic of </a:t>
            </a:r>
            <a:r>
              <a:rPr lang="en-US" sz="2000" dirty="0" smtClean="0">
                <a:latin typeface="Arial"/>
                <a:cs typeface="Arial"/>
              </a:rPr>
              <a:t>hydrodynamic behavior.</a:t>
            </a:r>
          </a:p>
          <a:p>
            <a:pPr marL="457200" indent="-457200" eaLnBrk="1" hangingPunct="1"/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322564" name="Object 4" descr="Light vertical"/>
          <p:cNvGraphicFramePr>
            <a:graphicFrameLocks noChangeAspect="1"/>
          </p:cNvGraphicFramePr>
          <p:nvPr>
            <p:ph sz="half" idx="2"/>
          </p:nvPr>
        </p:nvGraphicFramePr>
        <p:xfrm>
          <a:off x="381000" y="993775"/>
          <a:ext cx="8305800" cy="2968625"/>
        </p:xfrm>
        <a:graphic>
          <a:graphicData uri="http://schemas.openxmlformats.org/presentationml/2006/ole">
            <p:oleObj spid="_x0000_s104450" name="Equation" r:id="rId4" imgW="4051300" imgH="14478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6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76200"/>
            <a:ext cx="7543800" cy="792163"/>
          </a:xfrm>
        </p:spPr>
        <p:txBody>
          <a:bodyPr/>
          <a:lstStyle/>
          <a:p>
            <a:r>
              <a:rPr lang="en-US"/>
              <a:t>Hadron Spectra from RHIC</a:t>
            </a:r>
            <a:br>
              <a:rPr lang="en-US"/>
            </a:br>
            <a:r>
              <a:rPr lang="en-US" sz="1600" i="1"/>
              <a:t>p+p and Au+Au collisions at 200 GeV</a:t>
            </a:r>
            <a:endParaRPr lang="en-US"/>
          </a:p>
        </p:txBody>
      </p:sp>
      <p:sp>
        <p:nvSpPr>
          <p:cNvPr id="328707" name="Rectangle 3"/>
          <p:cNvSpPr>
            <a:spLocks noChangeArrowheads="1"/>
          </p:cNvSpPr>
          <p:nvPr/>
        </p:nvSpPr>
        <p:spPr bwMode="auto">
          <a:xfrm>
            <a:off x="8458200" y="57546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endParaRPr lang="en-US" sz="180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57200" y="990600"/>
            <a:ext cx="6248400" cy="4479925"/>
            <a:chOff x="288" y="624"/>
            <a:chExt cx="3936" cy="2822"/>
          </a:xfrm>
        </p:grpSpPr>
        <p:pic>
          <p:nvPicPr>
            <p:cNvPr id="328709" name="Picture 5"/>
            <p:cNvPicPr>
              <a:picLocks noChangeAspect="1" noChangeArrowheads="1"/>
            </p:cNvPicPr>
            <p:nvPr/>
          </p:nvPicPr>
          <p:blipFill>
            <a:blip r:embed="rId4"/>
            <a:srcRect t="2010" r="2382"/>
            <a:stretch>
              <a:fillRect/>
            </a:stretch>
          </p:blipFill>
          <p:spPr bwMode="auto">
            <a:xfrm>
              <a:off x="288" y="624"/>
              <a:ext cx="3936" cy="2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8710" name="Rectangle 6"/>
            <p:cNvSpPr>
              <a:spLocks noChangeArrowheads="1"/>
            </p:cNvSpPr>
            <p:nvPr/>
          </p:nvSpPr>
          <p:spPr bwMode="auto">
            <a:xfrm>
              <a:off x="3552" y="2880"/>
              <a:ext cx="303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400" b="1" i="1">
                  <a:solidFill>
                    <a:srgbClr val="CC0000"/>
                  </a:solidFill>
                </a:rPr>
                <a:t>sss</a:t>
              </a:r>
              <a:endParaRPr lang="en-US" sz="1800"/>
            </a:p>
          </p:txBody>
        </p:sp>
        <p:sp>
          <p:nvSpPr>
            <p:cNvPr id="328711" name="Rectangle 7"/>
            <p:cNvSpPr>
              <a:spLocks noChangeArrowheads="1"/>
            </p:cNvSpPr>
            <p:nvPr/>
          </p:nvSpPr>
          <p:spPr bwMode="auto">
            <a:xfrm>
              <a:off x="3551" y="1632"/>
              <a:ext cx="24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400" b="1" i="1">
                  <a:solidFill>
                    <a:srgbClr val="CC0000"/>
                  </a:solidFill>
                </a:rPr>
                <a:t>ss</a:t>
              </a:r>
              <a:endParaRPr lang="en-US" sz="1800"/>
            </a:p>
          </p:txBody>
        </p:sp>
        <p:sp>
          <p:nvSpPr>
            <p:cNvPr id="328712" name="Rectangle 8"/>
            <p:cNvSpPr>
              <a:spLocks noChangeArrowheads="1"/>
            </p:cNvSpPr>
            <p:nvPr/>
          </p:nvSpPr>
          <p:spPr bwMode="auto">
            <a:xfrm>
              <a:off x="768" y="2880"/>
              <a:ext cx="38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400" b="1" i="1">
                  <a:solidFill>
                    <a:srgbClr val="CC0000"/>
                  </a:solidFill>
                </a:rPr>
                <a:t>uud</a:t>
              </a:r>
              <a:endParaRPr lang="en-US" sz="1800"/>
            </a:p>
          </p:txBody>
        </p:sp>
        <p:sp>
          <p:nvSpPr>
            <p:cNvPr id="328713" name="Rectangle 9"/>
            <p:cNvSpPr>
              <a:spLocks noChangeArrowheads="1"/>
            </p:cNvSpPr>
            <p:nvPr/>
          </p:nvSpPr>
          <p:spPr bwMode="auto">
            <a:xfrm>
              <a:off x="755" y="1632"/>
              <a:ext cx="253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400" b="1" i="1">
                  <a:solidFill>
                    <a:srgbClr val="CC0000"/>
                  </a:solidFill>
                </a:rPr>
                <a:t>ud</a:t>
              </a:r>
              <a:endParaRPr lang="en-US" sz="1800"/>
            </a:p>
          </p:txBody>
        </p:sp>
      </p:grpSp>
      <p:sp>
        <p:nvSpPr>
          <p:cNvPr id="328714" name="Rectangle 10"/>
          <p:cNvSpPr>
            <a:spLocks noChangeArrowheads="1"/>
          </p:cNvSpPr>
          <p:nvPr/>
        </p:nvSpPr>
        <p:spPr bwMode="auto">
          <a:xfrm>
            <a:off x="762000" y="5791200"/>
            <a:ext cx="7465092" cy="584776"/>
          </a:xfrm>
          <a:prstGeom prst="rect">
            <a:avLst/>
          </a:prstGeom>
          <a:noFill/>
          <a:ln w="9525">
            <a:solidFill>
              <a:srgbClr val="791118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791118"/>
                </a:solidFill>
                <a:latin typeface="Arial"/>
                <a:cs typeface="Arial"/>
              </a:rPr>
              <a:t>Multi-strange hadron spectra are exponential in their</a:t>
            </a:r>
            <a:r>
              <a:rPr lang="en-US" b="1" dirty="0" smtClean="0">
                <a:solidFill>
                  <a:srgbClr val="791118"/>
                </a:solidFill>
                <a:latin typeface="Arial"/>
                <a:cs typeface="Arial"/>
              </a:rPr>
              <a:t> shapes</a:t>
            </a:r>
            <a:r>
              <a:rPr lang="en-US" b="1" dirty="0">
                <a:solidFill>
                  <a:srgbClr val="791118"/>
                </a:solidFill>
                <a:latin typeface="Arial"/>
                <a:cs typeface="Arial"/>
              </a:rPr>
              <a:t>.</a:t>
            </a:r>
            <a:r>
              <a:rPr lang="en-US" sz="1400" dirty="0">
                <a:latin typeface="Arial"/>
                <a:cs typeface="Arial"/>
              </a:rPr>
              <a:t>         </a:t>
            </a:r>
            <a:r>
              <a:rPr lang="en-US" sz="1400" dirty="0" smtClean="0">
                <a:latin typeface="Arial"/>
                <a:cs typeface="Arial"/>
              </a:rPr>
              <a:t> </a:t>
            </a:r>
          </a:p>
          <a:p>
            <a:r>
              <a:rPr lang="en-US" sz="1400" dirty="0" smtClean="0">
                <a:latin typeface="Arial"/>
                <a:cs typeface="Arial"/>
              </a:rPr>
              <a:t>                                                                 STAR </a:t>
            </a:r>
            <a:r>
              <a:rPr lang="en-US" sz="1400" dirty="0">
                <a:latin typeface="Arial"/>
                <a:cs typeface="Arial"/>
              </a:rPr>
              <a:t>white papers - Nucl. Phys. </a:t>
            </a:r>
            <a:r>
              <a:rPr lang="en-US" sz="1400" i="1" u="sng" dirty="0">
                <a:latin typeface="Arial"/>
                <a:cs typeface="Arial"/>
              </a:rPr>
              <a:t>A757</a:t>
            </a:r>
            <a:r>
              <a:rPr lang="en-US" sz="1400" dirty="0">
                <a:latin typeface="Arial"/>
                <a:cs typeface="Arial"/>
              </a:rPr>
              <a:t>, 102(2005).</a:t>
            </a:r>
          </a:p>
        </p:txBody>
      </p:sp>
      <p:graphicFrame>
        <p:nvGraphicFramePr>
          <p:cNvPr id="328715" name="Object 11"/>
          <p:cNvGraphicFramePr>
            <a:graphicFrameLocks noChangeAspect="1"/>
          </p:cNvGraphicFramePr>
          <p:nvPr/>
        </p:nvGraphicFramePr>
        <p:xfrm>
          <a:off x="6892925" y="4419600"/>
          <a:ext cx="2058988" cy="847725"/>
        </p:xfrm>
        <a:graphic>
          <a:graphicData uri="http://schemas.openxmlformats.org/presentationml/2006/ole">
            <p:oleObj spid="_x0000_s71682" name="Equation" r:id="rId5" imgW="1231900" imgH="508000" progId="Equation.3">
              <p:embed/>
            </p:oleObj>
          </a:graphicData>
        </a:graphic>
      </p:graphicFrame>
      <p:sp>
        <p:nvSpPr>
          <p:cNvPr id="328716" name="Line 12"/>
          <p:cNvSpPr>
            <a:spLocks noChangeShapeType="1"/>
          </p:cNvSpPr>
          <p:nvPr/>
        </p:nvSpPr>
        <p:spPr bwMode="auto">
          <a:xfrm flipH="1" flipV="1">
            <a:off x="7162800" y="1371600"/>
            <a:ext cx="0" cy="2895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717" name="Text Box 13"/>
          <p:cNvSpPr txBox="1">
            <a:spLocks noChangeArrowheads="1"/>
          </p:cNvSpPr>
          <p:nvPr/>
        </p:nvSpPr>
        <p:spPr bwMode="auto">
          <a:xfrm rot="-5400000">
            <a:off x="5741988" y="2640012"/>
            <a:ext cx="24463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/>
              <a:t>more central collisions</a:t>
            </a:r>
            <a:endParaRPr lang="en-US"/>
          </a:p>
        </p:txBody>
      </p:sp>
      <p:sp>
        <p:nvSpPr>
          <p:cNvPr id="328718" name="Text Box 14"/>
          <p:cNvSpPr txBox="1">
            <a:spLocks noChangeArrowheads="1"/>
          </p:cNvSpPr>
          <p:nvPr/>
        </p:nvSpPr>
        <p:spPr bwMode="auto">
          <a:xfrm>
            <a:off x="7239000" y="1187450"/>
            <a:ext cx="6588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/>
              <a:t>0-5%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92075"/>
            <a:ext cx="6858000" cy="493713"/>
          </a:xfrm>
        </p:spPr>
        <p:txBody>
          <a:bodyPr/>
          <a:lstStyle/>
          <a:p>
            <a:r>
              <a:rPr lang="en-US" dirty="0" smtClean="0"/>
              <a:t>Statistical Model</a:t>
            </a:r>
            <a:endParaRPr lang="en-US" dirty="0"/>
          </a:p>
        </p:txBody>
      </p:sp>
      <p:sp>
        <p:nvSpPr>
          <p:cNvPr id="400387" name="Text Box 3" descr="Light downward diagonal"/>
          <p:cNvSpPr txBox="1">
            <a:spLocks noChangeArrowheads="1"/>
          </p:cNvSpPr>
          <p:nvPr/>
        </p:nvSpPr>
        <p:spPr bwMode="auto">
          <a:xfrm>
            <a:off x="457200" y="990600"/>
            <a:ext cx="8305800" cy="4826000"/>
          </a:xfrm>
          <a:prstGeom prst="rect">
            <a:avLst/>
          </a:prstGeom>
          <a:pattFill prst="ltDnDiag">
            <a:fgClr>
              <a:srgbClr val="D6E4FF"/>
            </a:fgClr>
            <a:bgClr>
              <a:schemeClr val="bg1"/>
            </a:bgClr>
          </a:pattFill>
          <a:ln w="9525">
            <a:solidFill>
              <a:srgbClr val="CC6600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indent="-457200" eaLnBrk="1" hangingPunct="1">
              <a:spcAft>
                <a:spcPct val="50000"/>
              </a:spcAft>
              <a:buFontTx/>
              <a:buChar char="•"/>
            </a:pPr>
            <a:r>
              <a:rPr lang="en-US" sz="2000" dirty="0">
                <a:latin typeface="Arial"/>
                <a:cs typeface="Arial"/>
              </a:rPr>
              <a:t>Assume thermally (constant T</a:t>
            </a:r>
            <a:r>
              <a:rPr lang="en-US" sz="2000" baseline="-25000" dirty="0">
                <a:latin typeface="Arial"/>
                <a:cs typeface="Arial"/>
              </a:rPr>
              <a:t>ch</a:t>
            </a:r>
            <a:r>
              <a:rPr lang="en-US" sz="2000" dirty="0">
                <a:latin typeface="Arial"/>
                <a:cs typeface="Arial"/>
              </a:rPr>
              <a:t>) and chemically (constant </a:t>
            </a:r>
            <a:r>
              <a:rPr lang="en-US" sz="2000" dirty="0" err="1">
                <a:latin typeface="Arial"/>
                <a:cs typeface="Arial"/>
              </a:rPr>
              <a:t>n</a:t>
            </a:r>
            <a:r>
              <a:rPr lang="en-US" sz="2000" baseline="-25000" dirty="0" err="1">
                <a:latin typeface="Arial"/>
                <a:cs typeface="Arial"/>
              </a:rPr>
              <a:t>i</a:t>
            </a:r>
            <a:r>
              <a:rPr lang="en-US" sz="2000" dirty="0">
                <a:latin typeface="Arial"/>
                <a:cs typeface="Arial"/>
              </a:rPr>
              <a:t>) equilibrated system at chemical freeze-out</a:t>
            </a:r>
          </a:p>
          <a:p>
            <a:pPr marL="457200" indent="-457200" eaLnBrk="1" hangingPunct="1">
              <a:spcAft>
                <a:spcPct val="50000"/>
              </a:spcAft>
              <a:buFontTx/>
              <a:buChar char="•"/>
            </a:pPr>
            <a:r>
              <a:rPr lang="en-US" sz="2000" dirty="0">
                <a:latin typeface="Arial"/>
                <a:cs typeface="Arial"/>
              </a:rPr>
              <a:t>System composed of non-interacting hadrons and resonances</a:t>
            </a:r>
          </a:p>
          <a:p>
            <a:pPr marL="457200" indent="-457200" eaLnBrk="1" hangingPunct="1">
              <a:spcAft>
                <a:spcPct val="50000"/>
              </a:spcAft>
              <a:buFontTx/>
              <a:buChar char="•"/>
            </a:pPr>
            <a:r>
              <a:rPr lang="en-US" sz="2000" dirty="0">
                <a:latin typeface="Arial"/>
                <a:cs typeface="Arial"/>
              </a:rPr>
              <a:t>Given T</a:t>
            </a:r>
            <a:r>
              <a:rPr lang="en-US" sz="2000" baseline="-25000" dirty="0">
                <a:latin typeface="Arial"/>
                <a:cs typeface="Arial"/>
              </a:rPr>
              <a:t>ch</a:t>
            </a:r>
            <a:r>
              <a:rPr lang="en-US" sz="2000" dirty="0">
                <a:latin typeface="Arial"/>
                <a:cs typeface="Arial"/>
              </a:rPr>
              <a:t> and </a:t>
            </a:r>
            <a:r>
              <a:rPr lang="en-US" sz="2000" dirty="0" err="1">
                <a:latin typeface="Arial"/>
                <a:cs typeface="Arial"/>
              </a:rPr>
              <a:t>m</a:t>
            </a:r>
            <a:r>
              <a:rPr lang="en-US" sz="2000" dirty="0">
                <a:latin typeface="Arial"/>
                <a:cs typeface="Arial"/>
              </a:rPr>
              <a:t> '</a:t>
            </a:r>
            <a:r>
              <a:rPr lang="en-US" sz="2000" dirty="0" err="1">
                <a:latin typeface="Arial"/>
                <a:cs typeface="Arial"/>
              </a:rPr>
              <a:t>s</a:t>
            </a:r>
            <a:r>
              <a:rPr lang="en-US" sz="2000" dirty="0">
                <a:latin typeface="Arial"/>
                <a:cs typeface="Arial"/>
              </a:rPr>
              <a:t> (+ system size), </a:t>
            </a:r>
            <a:r>
              <a:rPr lang="en-US" sz="2000" dirty="0" err="1">
                <a:latin typeface="Arial"/>
                <a:cs typeface="Arial"/>
              </a:rPr>
              <a:t>n</a:t>
            </a:r>
            <a:r>
              <a:rPr lang="en-US" sz="2000" baseline="-25000" dirty="0" err="1">
                <a:latin typeface="Arial"/>
                <a:cs typeface="Arial"/>
              </a:rPr>
              <a:t>i</a:t>
            </a:r>
            <a:r>
              <a:rPr lang="en-US" sz="2000" dirty="0" err="1">
                <a:latin typeface="Arial"/>
                <a:cs typeface="Arial"/>
              </a:rPr>
              <a:t>'s</a:t>
            </a:r>
            <a:r>
              <a:rPr lang="en-US" sz="2000" dirty="0">
                <a:latin typeface="Arial"/>
                <a:cs typeface="Arial"/>
              </a:rPr>
              <a:t> can be calculated in a grand canonical ensemble</a:t>
            </a:r>
            <a:endParaRPr lang="en-US" sz="2000" u="sng" dirty="0">
              <a:latin typeface="Arial"/>
              <a:cs typeface="Arial"/>
            </a:endParaRPr>
          </a:p>
          <a:p>
            <a:pPr marL="457200" indent="-457200" eaLnBrk="1" hangingPunct="1">
              <a:spcAft>
                <a:spcPct val="50000"/>
              </a:spcAft>
              <a:buFontTx/>
              <a:buChar char="•"/>
            </a:pPr>
            <a:endParaRPr lang="en-US" sz="2000" dirty="0"/>
          </a:p>
          <a:p>
            <a:pPr marL="457200" indent="-457200" eaLnBrk="1" hangingPunct="1">
              <a:spcAft>
                <a:spcPct val="50000"/>
              </a:spcAft>
              <a:buFontTx/>
              <a:buChar char="•"/>
            </a:pPr>
            <a:endParaRPr lang="en-US" sz="2000" dirty="0"/>
          </a:p>
          <a:p>
            <a:pPr marL="457200" indent="-457200" eaLnBrk="1" hangingPunct="1">
              <a:spcAft>
                <a:spcPct val="50000"/>
              </a:spcAft>
              <a:buFontTx/>
              <a:buChar char="•"/>
            </a:pPr>
            <a:endParaRPr lang="en-US" sz="2000" dirty="0"/>
          </a:p>
          <a:p>
            <a:pPr marL="457200" indent="-457200" eaLnBrk="1" hangingPunct="1">
              <a:spcAft>
                <a:spcPct val="50000"/>
              </a:spcAft>
              <a:buFontTx/>
              <a:buChar char="•"/>
            </a:pPr>
            <a:endParaRPr lang="en-US" sz="2000" dirty="0"/>
          </a:p>
          <a:p>
            <a:pPr marL="457200" indent="-457200" eaLnBrk="1" hangingPunct="1">
              <a:spcAft>
                <a:spcPct val="50000"/>
              </a:spcAft>
              <a:buFontTx/>
              <a:buChar char="•"/>
            </a:pPr>
            <a:r>
              <a:rPr lang="en-US" sz="2000" dirty="0">
                <a:latin typeface="Arial"/>
                <a:cs typeface="Arial"/>
              </a:rPr>
              <a:t>Obey conservation laws: Baryon Number, Strangeness, </a:t>
            </a:r>
            <a:r>
              <a:rPr lang="en-US" sz="2000" dirty="0" err="1">
                <a:latin typeface="Arial"/>
                <a:cs typeface="Arial"/>
              </a:rPr>
              <a:t>Isospin</a:t>
            </a:r>
            <a:endParaRPr lang="en-US" sz="2000" dirty="0">
              <a:latin typeface="Arial"/>
              <a:cs typeface="Arial"/>
            </a:endParaRPr>
          </a:p>
          <a:p>
            <a:pPr marL="457200" indent="-457200" eaLnBrk="1" hangingPunct="1">
              <a:spcAft>
                <a:spcPct val="50000"/>
              </a:spcAft>
              <a:buFontTx/>
              <a:buChar char="•"/>
            </a:pPr>
            <a:r>
              <a:rPr lang="en-US" sz="2000" dirty="0">
                <a:latin typeface="Arial"/>
                <a:cs typeface="Arial"/>
              </a:rPr>
              <a:t>Short-lived particles and resonances need to be taken into account</a:t>
            </a:r>
            <a:endParaRPr lang="en-US" sz="2200" dirty="0">
              <a:latin typeface="Arial"/>
              <a:cs typeface="Arial"/>
            </a:endParaRPr>
          </a:p>
        </p:txBody>
      </p:sp>
      <p:graphicFrame>
        <p:nvGraphicFramePr>
          <p:cNvPr id="400388" name="Object 4"/>
          <p:cNvGraphicFramePr>
            <a:graphicFrameLocks noChangeAspect="1"/>
          </p:cNvGraphicFramePr>
          <p:nvPr/>
        </p:nvGraphicFramePr>
        <p:xfrm>
          <a:off x="1371600" y="3124200"/>
          <a:ext cx="6781800" cy="1101725"/>
        </p:xfrm>
        <a:graphic>
          <a:graphicData uri="http://schemas.openxmlformats.org/presentationml/2006/ole">
            <p:oleObj spid="_x0000_s73730" name="Equation" r:id="rId4" imgW="3861197" imgH="673497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-228600"/>
            <a:ext cx="7772400" cy="1143000"/>
          </a:xfrm>
        </p:spPr>
        <p:txBody>
          <a:bodyPr/>
          <a:lstStyle/>
          <a:p>
            <a:r>
              <a:rPr lang="en-US"/>
              <a:t>Yields Ratio Results</a:t>
            </a:r>
          </a:p>
        </p:txBody>
      </p:sp>
      <p:pic>
        <p:nvPicPr>
          <p:cNvPr id="330755" name="Picture 3" descr="chemfit_17apr05"/>
          <p:cNvPicPr>
            <a:picLocks noChangeAspect="1" noChangeArrowheads="1"/>
          </p:cNvPicPr>
          <p:nvPr/>
        </p:nvPicPr>
        <p:blipFill>
          <a:blip r:embed="rId3"/>
          <a:srcRect l="319" t="3410" r="1279" b="6216"/>
          <a:stretch>
            <a:fillRect/>
          </a:stretch>
        </p:blipFill>
        <p:spPr bwMode="auto">
          <a:xfrm>
            <a:off x="457200" y="838200"/>
            <a:ext cx="5791200" cy="3986213"/>
          </a:xfrm>
          <a:prstGeom prst="rect">
            <a:avLst/>
          </a:prstGeom>
          <a:noFill/>
        </p:spPr>
      </p:pic>
      <p:sp>
        <p:nvSpPr>
          <p:cNvPr id="330756" name="Rectangle 4"/>
          <p:cNvSpPr>
            <a:spLocks noChangeArrowheads="1"/>
          </p:cNvSpPr>
          <p:nvPr/>
        </p:nvSpPr>
        <p:spPr bwMode="auto">
          <a:xfrm>
            <a:off x="457200" y="5029200"/>
            <a:ext cx="8229600" cy="1320800"/>
          </a:xfrm>
          <a:prstGeom prst="rect">
            <a:avLst/>
          </a:prstGeom>
          <a:noFill/>
          <a:ln w="9525">
            <a:solidFill>
              <a:srgbClr val="791118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FontTx/>
              <a:buChar char="-"/>
            </a:pPr>
            <a:r>
              <a:rPr lang="en-US" sz="2000" dirty="0">
                <a:latin typeface="Arial"/>
                <a:cs typeface="Arial"/>
              </a:rPr>
              <a:t> In central collisions, thermal model fit well with </a:t>
            </a:r>
            <a:r>
              <a:rPr lang="en-US" sz="2000" dirty="0">
                <a:sym typeface="Symbol" pitchFamily="-107" charset="2"/>
              </a:rPr>
              <a:t></a:t>
            </a:r>
            <a:r>
              <a:rPr lang="en-US" sz="2000" baseline="-25000" dirty="0">
                <a:sym typeface="Symbol" pitchFamily="-107" charset="2"/>
              </a:rPr>
              <a:t>S </a:t>
            </a:r>
            <a:r>
              <a:rPr lang="en-US" sz="2000" dirty="0"/>
              <a:t>= 1. </a:t>
            </a:r>
            <a:r>
              <a:rPr lang="en-US" sz="2000" b="1" dirty="0">
                <a:solidFill>
                  <a:srgbClr val="791118"/>
                </a:solidFill>
                <a:latin typeface="Arial"/>
                <a:cs typeface="Arial"/>
              </a:rPr>
              <a:t>The system is thermalized at RHIC.</a:t>
            </a:r>
          </a:p>
          <a:p>
            <a:pPr>
              <a:buFontTx/>
              <a:buChar char="-"/>
            </a:pPr>
            <a:r>
              <a:rPr lang="en-US" sz="2000" dirty="0">
                <a:latin typeface="Arial"/>
                <a:cs typeface="Arial"/>
              </a:rPr>
              <a:t> Short-lived resonances show deviations. </a:t>
            </a:r>
            <a:r>
              <a:rPr lang="en-US" sz="2000" b="1" dirty="0">
                <a:solidFill>
                  <a:srgbClr val="791118"/>
                </a:solidFill>
                <a:latin typeface="Arial"/>
                <a:cs typeface="Arial"/>
              </a:rPr>
              <a:t>There is life after chemical freeze-out.</a:t>
            </a:r>
            <a:r>
              <a:rPr lang="en-US" sz="1400" dirty="0">
                <a:latin typeface="Arial"/>
                <a:cs typeface="Arial"/>
              </a:rPr>
              <a:t>              RHIC white papers -  2005, Nucl. Phys. </a:t>
            </a:r>
            <a:r>
              <a:rPr lang="en-US" sz="1400" i="1" u="sng" dirty="0">
                <a:latin typeface="Arial"/>
                <a:cs typeface="Arial"/>
              </a:rPr>
              <a:t>A757</a:t>
            </a:r>
            <a:r>
              <a:rPr lang="en-US" sz="1400" dirty="0">
                <a:latin typeface="Arial"/>
                <a:cs typeface="Arial"/>
              </a:rPr>
              <a:t>, STAR: p102; PHENIX: p184.</a:t>
            </a:r>
            <a:endParaRPr lang="en-US" sz="2000" dirty="0">
              <a:latin typeface="Arial"/>
              <a:cs typeface="Arial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477000" y="1066800"/>
            <a:ext cx="2286000" cy="3200400"/>
            <a:chOff x="4224" y="816"/>
            <a:chExt cx="1440" cy="2016"/>
          </a:xfrm>
        </p:grpSpPr>
        <p:sp>
          <p:nvSpPr>
            <p:cNvPr id="330758" name="AutoShape 6" descr="Light downward diagonal"/>
            <p:cNvSpPr>
              <a:spLocks noChangeArrowheads="1"/>
            </p:cNvSpPr>
            <p:nvPr/>
          </p:nvSpPr>
          <p:spPr bwMode="auto">
            <a:xfrm>
              <a:off x="4224" y="816"/>
              <a:ext cx="1440" cy="2016"/>
            </a:xfrm>
            <a:prstGeom prst="roundRect">
              <a:avLst>
                <a:gd name="adj" fmla="val 5556"/>
              </a:avLst>
            </a:prstGeom>
            <a:pattFill prst="ltDnDiag">
              <a:fgClr>
                <a:srgbClr val="D6E4FF"/>
              </a:fgClr>
              <a:bgClr>
                <a:schemeClr val="bg1"/>
              </a:bgClr>
            </a:pattFill>
            <a:ln w="57150" cmpd="thinThick">
              <a:solidFill>
                <a:srgbClr val="791118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759" name="Line 7" descr="Light downward diagonal"/>
            <p:cNvSpPr>
              <a:spLocks noChangeShapeType="1"/>
            </p:cNvSpPr>
            <p:nvPr/>
          </p:nvSpPr>
          <p:spPr bwMode="auto">
            <a:xfrm>
              <a:off x="4416" y="1479"/>
              <a:ext cx="144" cy="0"/>
            </a:xfrm>
            <a:prstGeom prst="line">
              <a:avLst/>
            </a:prstGeom>
            <a:noFill/>
            <a:ln w="57150">
              <a:solidFill>
                <a:srgbClr val="00009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760" name="Text Box 8" descr="Light downward diagonal"/>
            <p:cNvSpPr txBox="1">
              <a:spLocks noChangeArrowheads="1"/>
            </p:cNvSpPr>
            <p:nvPr/>
          </p:nvSpPr>
          <p:spPr bwMode="auto">
            <a:xfrm>
              <a:off x="4646" y="1287"/>
              <a:ext cx="732" cy="404"/>
            </a:xfrm>
            <a:prstGeom prst="rect">
              <a:avLst/>
            </a:prstGeom>
            <a:pattFill prst="ltDnDiag">
              <a:fgClr>
                <a:srgbClr val="D6E4FF"/>
              </a:fgClr>
              <a:bgClr>
                <a:schemeClr val="bg1"/>
              </a:bgClr>
            </a:pattFill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/>
                <a:t>Thermal</a:t>
              </a:r>
            </a:p>
            <a:p>
              <a:r>
                <a:rPr lang="en-US" sz="1800"/>
                <a:t>model fits</a:t>
              </a:r>
              <a:endParaRPr lang="en-US"/>
            </a:p>
          </p:txBody>
        </p:sp>
        <p:sp>
          <p:nvSpPr>
            <p:cNvPr id="330761" name="Oval 9" descr="Light downward diagonal"/>
            <p:cNvSpPr>
              <a:spLocks noChangeArrowheads="1"/>
            </p:cNvSpPr>
            <p:nvPr/>
          </p:nvSpPr>
          <p:spPr bwMode="auto">
            <a:xfrm>
              <a:off x="4464" y="1095"/>
              <a:ext cx="96" cy="96"/>
            </a:xfrm>
            <a:prstGeom prst="ellipse">
              <a:avLst/>
            </a:prstGeom>
            <a:pattFill prst="ltDnDiag">
              <a:fgClr>
                <a:srgbClr val="D6E4FF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762" name="Text Box 10" descr="Light downward diagonal"/>
            <p:cNvSpPr txBox="1">
              <a:spLocks noChangeArrowheads="1"/>
            </p:cNvSpPr>
            <p:nvPr/>
          </p:nvSpPr>
          <p:spPr bwMode="auto">
            <a:xfrm>
              <a:off x="4740" y="1008"/>
              <a:ext cx="396" cy="231"/>
            </a:xfrm>
            <a:prstGeom prst="rect">
              <a:avLst/>
            </a:prstGeom>
            <a:pattFill prst="ltDnDiag">
              <a:fgClr>
                <a:srgbClr val="D6E4FF"/>
              </a:fgClr>
              <a:bgClr>
                <a:schemeClr val="bg1"/>
              </a:bgClr>
            </a:pattFill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/>
                <a:t>data</a:t>
              </a:r>
              <a:endParaRPr lang="en-US"/>
            </a:p>
          </p:txBody>
        </p:sp>
        <p:sp>
          <p:nvSpPr>
            <p:cNvPr id="330763" name="Text Box 11" descr="Light downward diagonal"/>
            <p:cNvSpPr txBox="1">
              <a:spLocks noChangeArrowheads="1"/>
            </p:cNvSpPr>
            <p:nvPr/>
          </p:nvSpPr>
          <p:spPr bwMode="auto">
            <a:xfrm>
              <a:off x="4272" y="1947"/>
              <a:ext cx="1285" cy="577"/>
            </a:xfrm>
            <a:prstGeom prst="rect">
              <a:avLst/>
            </a:prstGeom>
            <a:pattFill prst="ltDnDiag">
              <a:fgClr>
                <a:srgbClr val="D6E4FF"/>
              </a:fgClr>
              <a:bgClr>
                <a:schemeClr val="bg1"/>
              </a:bgClr>
            </a:pattFill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dirty="0"/>
                <a:t>T</a:t>
              </a:r>
              <a:r>
                <a:rPr lang="en-US" sz="1800" baseline="-25000" dirty="0"/>
                <a:t>ch</a:t>
              </a:r>
              <a:r>
                <a:rPr lang="en-US" sz="1800" dirty="0"/>
                <a:t> = 163 ± 4 MeV</a:t>
              </a:r>
            </a:p>
            <a:p>
              <a:endParaRPr lang="en-US" sz="1800" dirty="0">
                <a:sym typeface="Symbol" pitchFamily="-107" charset="2"/>
              </a:endParaRPr>
            </a:p>
            <a:p>
              <a:r>
                <a:rPr lang="en-US" sz="1800" dirty="0">
                  <a:sym typeface="Symbol" pitchFamily="-107" charset="2"/>
                </a:rPr>
                <a:t> </a:t>
              </a:r>
              <a:r>
                <a:rPr lang="en-US" sz="1800" baseline="-25000" dirty="0">
                  <a:sym typeface="Symbol" pitchFamily="-107" charset="2"/>
                </a:rPr>
                <a:t>B  </a:t>
              </a:r>
              <a:r>
                <a:rPr lang="en-US" sz="1800" dirty="0">
                  <a:sym typeface="Symbol" pitchFamily="-107" charset="2"/>
                </a:rPr>
                <a:t>= 24 </a:t>
              </a:r>
              <a:r>
                <a:rPr lang="en-US" sz="1800" dirty="0"/>
                <a:t>±</a:t>
              </a:r>
              <a:r>
                <a:rPr lang="en-US" sz="1800" dirty="0">
                  <a:sym typeface="Symbol" pitchFamily="-107" charset="2"/>
                </a:rPr>
                <a:t> 4 MeV</a:t>
              </a:r>
              <a:endParaRPr lang="en-US" dirty="0">
                <a:sym typeface="Symbol" pitchFamily="-107" charset="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76200"/>
            <a:ext cx="7772400" cy="533400"/>
          </a:xfrm>
        </p:spPr>
        <p:txBody>
          <a:bodyPr/>
          <a:lstStyle/>
          <a:p>
            <a:r>
              <a:rPr lang="en-US" dirty="0" smtClean="0"/>
              <a:t>The QCD </a:t>
            </a:r>
            <a:r>
              <a:rPr lang="en-US" dirty="0"/>
              <a:t>Phase Diagram</a:t>
            </a:r>
          </a:p>
        </p:txBody>
      </p:sp>
      <p:pic>
        <p:nvPicPr>
          <p:cNvPr id="402435" name="Picture 3" descr="tmu_plot_3"/>
          <p:cNvPicPr>
            <a:picLocks noChangeAspect="1" noChangeArrowheads="1"/>
          </p:cNvPicPr>
          <p:nvPr/>
        </p:nvPicPr>
        <p:blipFill>
          <a:blip r:embed="rId3"/>
          <a:srcRect r="150" b="5939"/>
          <a:stretch>
            <a:fillRect/>
          </a:stretch>
        </p:blipFill>
        <p:spPr bwMode="auto">
          <a:xfrm>
            <a:off x="228600" y="914400"/>
            <a:ext cx="6477000" cy="52705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6705600" y="1520547"/>
            <a:ext cx="2103606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800000"/>
                </a:solidFill>
                <a:latin typeface="Arial"/>
                <a:cs typeface="Arial"/>
              </a:rPr>
              <a:t>T</a:t>
            </a:r>
            <a:r>
              <a:rPr lang="en-US" b="1" baseline="-25000" dirty="0" smtClean="0">
                <a:solidFill>
                  <a:srgbClr val="800000"/>
                </a:solidFill>
                <a:latin typeface="Arial"/>
                <a:cs typeface="Arial"/>
              </a:rPr>
              <a:t>ch</a:t>
            </a:r>
            <a:r>
              <a:rPr lang="en-US" b="1" dirty="0" smtClean="0">
                <a:solidFill>
                  <a:srgbClr val="800000"/>
                </a:solidFill>
                <a:latin typeface="Arial"/>
                <a:cs typeface="Arial"/>
              </a:rPr>
              <a:t> ~ T</a:t>
            </a:r>
            <a:r>
              <a:rPr lang="en-US" b="1" baseline="-25000" dirty="0" smtClean="0">
                <a:solidFill>
                  <a:srgbClr val="800000"/>
                </a:solidFill>
                <a:latin typeface="Arial"/>
                <a:cs typeface="Arial"/>
              </a:rPr>
              <a:t>C</a:t>
            </a:r>
            <a:r>
              <a:rPr lang="en-US" b="1" dirty="0" smtClean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lang="en-US" dirty="0" smtClean="0">
                <a:latin typeface="Arial"/>
                <a:cs typeface="Arial"/>
              </a:rPr>
              <a:t>(LGT)</a:t>
            </a:r>
          </a:p>
          <a:p>
            <a:r>
              <a:rPr lang="en-US" dirty="0" smtClean="0">
                <a:latin typeface="Arial"/>
                <a:cs typeface="Arial"/>
              </a:rPr>
              <a:t>at RHIC</a:t>
            </a:r>
          </a:p>
          <a:p>
            <a:endParaRPr lang="en-US" dirty="0" smtClean="0">
              <a:latin typeface="Arial"/>
              <a:cs typeface="Arial"/>
            </a:endParaRPr>
          </a:p>
          <a:p>
            <a:endParaRPr lang="en-US" dirty="0" smtClean="0">
              <a:latin typeface="Arial"/>
              <a:cs typeface="Arial"/>
            </a:endParaRPr>
          </a:p>
          <a:p>
            <a:r>
              <a:rPr lang="en-US" dirty="0" smtClean="0">
                <a:latin typeface="Arial"/>
                <a:cs typeface="Arial"/>
              </a:rPr>
              <a:t>*Thermalization </a:t>
            </a:r>
          </a:p>
          <a:p>
            <a:r>
              <a:rPr lang="en-US" dirty="0" smtClean="0">
                <a:latin typeface="Arial"/>
                <a:cs typeface="Arial"/>
              </a:rPr>
              <a:t>is assumed!</a:t>
            </a:r>
          </a:p>
          <a:p>
            <a:endParaRPr lang="en-US" dirty="0" smtClean="0">
              <a:latin typeface="Arial"/>
              <a:cs typeface="Arial"/>
            </a:endParaRPr>
          </a:p>
          <a:p>
            <a:endParaRPr lang="en-US" dirty="0" smtClean="0">
              <a:latin typeface="Arial"/>
              <a:cs typeface="Arial"/>
            </a:endParaRPr>
          </a:p>
          <a:p>
            <a:endParaRPr lang="en-US" dirty="0" smtClean="0">
              <a:latin typeface="Arial"/>
              <a:cs typeface="Arial"/>
            </a:endParaRPr>
          </a:p>
          <a:p>
            <a:r>
              <a:rPr lang="en-US" dirty="0" smtClean="0">
                <a:latin typeface="Arial"/>
                <a:cs typeface="Arial"/>
              </a:rPr>
              <a:t>Recent review:</a:t>
            </a:r>
          </a:p>
          <a:p>
            <a:pPr marL="228600" indent="-228600">
              <a:buAutoNum type="alphaUcPeriod"/>
            </a:pPr>
            <a:r>
              <a:rPr lang="en-US" sz="1200" i="1" dirty="0" err="1" smtClean="0">
                <a:latin typeface="Arial"/>
                <a:cs typeface="Arial"/>
              </a:rPr>
              <a:t>Andronic</a:t>
            </a:r>
            <a:r>
              <a:rPr lang="en-US" sz="1200" i="1" dirty="0" smtClean="0">
                <a:latin typeface="Arial"/>
                <a:cs typeface="Arial"/>
              </a:rPr>
              <a:t>, et al, NP </a:t>
            </a:r>
            <a:r>
              <a:rPr lang="en-US" sz="1200" b="1" i="1" u="sng" dirty="0" smtClean="0">
                <a:latin typeface="Arial"/>
                <a:cs typeface="Arial"/>
              </a:rPr>
              <a:t>A772</a:t>
            </a:r>
            <a:r>
              <a:rPr lang="en-US" sz="1200" i="1" dirty="0" smtClean="0">
                <a:latin typeface="Arial"/>
                <a:cs typeface="Arial"/>
              </a:rPr>
              <a:t>, </a:t>
            </a:r>
          </a:p>
          <a:p>
            <a:pPr marL="228600" indent="-228600">
              <a:buAutoNum type="alphaUcPeriod"/>
            </a:pPr>
            <a:r>
              <a:rPr lang="en-US" sz="1200" i="1" dirty="0" smtClean="0">
                <a:latin typeface="Arial"/>
                <a:cs typeface="Arial"/>
              </a:rPr>
              <a:t>167(06)</a:t>
            </a:r>
          </a:p>
          <a:p>
            <a:endParaRPr lang="en-US" dirty="0" smtClean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990600" y="-304800"/>
            <a:ext cx="7772400" cy="1143000"/>
          </a:xfrm>
        </p:spPr>
        <p:txBody>
          <a:bodyPr/>
          <a:lstStyle/>
          <a:p>
            <a:r>
              <a:rPr lang="en-US" dirty="0"/>
              <a:t>Thermal Model Fits (Blast-Wave)</a:t>
            </a:r>
            <a:endParaRPr lang="en-US" sz="2800" b="1" dirty="0"/>
          </a:p>
        </p:txBody>
      </p:sp>
      <p:sp>
        <p:nvSpPr>
          <p:cNvPr id="332803" name="Rectangle 1027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533400" y="838200"/>
            <a:ext cx="3810000" cy="9906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1800" dirty="0">
                <a:latin typeface="Arial"/>
                <a:cs typeface="Arial"/>
              </a:rPr>
              <a:t>Source is assumed to be: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Arial"/>
                <a:cs typeface="Arial"/>
              </a:rPr>
              <a:t>Locally thermal equilibrated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Arial"/>
                <a:cs typeface="Arial"/>
              </a:rPr>
              <a:t>Boosted in radial direction</a:t>
            </a:r>
          </a:p>
        </p:txBody>
      </p:sp>
      <p:sp>
        <p:nvSpPr>
          <p:cNvPr id="332804" name="Rectangle 1028" descr="Light downward diagonal"/>
          <p:cNvSpPr>
            <a:spLocks noChangeArrowheads="1"/>
          </p:cNvSpPr>
          <p:nvPr/>
        </p:nvSpPr>
        <p:spPr bwMode="auto">
          <a:xfrm>
            <a:off x="381000" y="2057400"/>
            <a:ext cx="8305800" cy="4038600"/>
          </a:xfrm>
          <a:prstGeom prst="rect">
            <a:avLst/>
          </a:prstGeom>
          <a:pattFill prst="ltDnDiag">
            <a:fgClr>
              <a:srgbClr val="D6E4FF"/>
            </a:fgClr>
            <a:bgClr>
              <a:srgbClr val="FFFFFF"/>
            </a:bgClr>
          </a:pattFill>
          <a:ln w="38100" cmpd="dbl">
            <a:solidFill>
              <a:srgbClr val="CC66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/>
            <a:endParaRPr lang="en-US" sz="1400"/>
          </a:p>
        </p:txBody>
      </p:sp>
      <p:sp>
        <p:nvSpPr>
          <p:cNvPr id="332805" name="AutoShape 1029"/>
          <p:cNvSpPr>
            <a:spLocks noChangeArrowheads="1"/>
          </p:cNvSpPr>
          <p:nvPr/>
        </p:nvSpPr>
        <p:spPr bwMode="auto">
          <a:xfrm rot="10521872">
            <a:off x="7948613" y="3276600"/>
            <a:ext cx="196850" cy="211138"/>
          </a:xfrm>
          <a:prstGeom prst="cube">
            <a:avLst>
              <a:gd name="adj" fmla="val 1711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2806" name="AutoShape 1030"/>
          <p:cNvSpPr>
            <a:spLocks noChangeArrowheads="1"/>
          </p:cNvSpPr>
          <p:nvPr/>
        </p:nvSpPr>
        <p:spPr bwMode="auto">
          <a:xfrm rot="-27000000">
            <a:off x="7208838" y="3884612"/>
            <a:ext cx="704850" cy="974725"/>
          </a:xfrm>
          <a:prstGeom prst="can">
            <a:avLst>
              <a:gd name="adj" fmla="val 34572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2807" name="AutoShape 1031"/>
          <p:cNvSpPr>
            <a:spLocks noChangeArrowheads="1"/>
          </p:cNvSpPr>
          <p:nvPr/>
        </p:nvSpPr>
        <p:spPr bwMode="auto">
          <a:xfrm rot="10521872">
            <a:off x="7007225" y="3292475"/>
            <a:ext cx="196850" cy="211138"/>
          </a:xfrm>
          <a:prstGeom prst="cube">
            <a:avLst>
              <a:gd name="adj" fmla="val 1711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2808" name="Freeform 1032"/>
          <p:cNvSpPr>
            <a:spLocks/>
          </p:cNvSpPr>
          <p:nvPr/>
        </p:nvSpPr>
        <p:spPr bwMode="auto">
          <a:xfrm>
            <a:off x="7637463" y="4124325"/>
            <a:ext cx="134937" cy="188913"/>
          </a:xfrm>
          <a:custGeom>
            <a:avLst/>
            <a:gdLst/>
            <a:ahLst/>
            <a:cxnLst>
              <a:cxn ang="0">
                <a:pos x="107" y="0"/>
              </a:cxn>
              <a:cxn ang="0">
                <a:pos x="128" y="60"/>
              </a:cxn>
              <a:cxn ang="0">
                <a:pos x="118" y="118"/>
              </a:cxn>
              <a:cxn ang="0">
                <a:pos x="27" y="119"/>
              </a:cxn>
              <a:cxn ang="0">
                <a:pos x="23" y="63"/>
              </a:cxn>
              <a:cxn ang="0">
                <a:pos x="10" y="1"/>
              </a:cxn>
              <a:cxn ang="0">
                <a:pos x="107" y="0"/>
              </a:cxn>
            </a:cxnLst>
            <a:rect l="0" t="0" r="r" b="b"/>
            <a:pathLst>
              <a:path w="134" h="119">
                <a:moveTo>
                  <a:pt x="107" y="0"/>
                </a:moveTo>
                <a:cubicBezTo>
                  <a:pt x="127" y="10"/>
                  <a:pt x="126" y="40"/>
                  <a:pt x="128" y="60"/>
                </a:cubicBezTo>
                <a:cubicBezTo>
                  <a:pt x="130" y="88"/>
                  <a:pt x="134" y="107"/>
                  <a:pt x="118" y="118"/>
                </a:cubicBezTo>
                <a:lnTo>
                  <a:pt x="27" y="119"/>
                </a:lnTo>
                <a:cubicBezTo>
                  <a:pt x="11" y="110"/>
                  <a:pt x="31" y="116"/>
                  <a:pt x="23" y="63"/>
                </a:cubicBezTo>
                <a:cubicBezTo>
                  <a:pt x="16" y="11"/>
                  <a:pt x="0" y="10"/>
                  <a:pt x="10" y="1"/>
                </a:cubicBezTo>
                <a:lnTo>
                  <a:pt x="107" y="0"/>
                </a:lnTo>
                <a:close/>
              </a:path>
            </a:pathLst>
          </a:custGeom>
          <a:solidFill>
            <a:srgbClr val="FF602C"/>
          </a:solidFill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2809" name="AutoShape 1033"/>
          <p:cNvSpPr>
            <a:spLocks noChangeArrowheads="1"/>
          </p:cNvSpPr>
          <p:nvPr/>
        </p:nvSpPr>
        <p:spPr bwMode="auto">
          <a:xfrm rot="-5400000">
            <a:off x="7540625" y="2670175"/>
            <a:ext cx="1089025" cy="777875"/>
          </a:xfrm>
          <a:prstGeom prst="rightArrow">
            <a:avLst>
              <a:gd name="adj1" fmla="val 55815"/>
              <a:gd name="adj2" fmla="val 48533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2810" name="Text Box 1034"/>
          <p:cNvSpPr txBox="1">
            <a:spLocks noChangeArrowheads="1"/>
          </p:cNvSpPr>
          <p:nvPr/>
        </p:nvSpPr>
        <p:spPr bwMode="auto">
          <a:xfrm>
            <a:off x="6780213" y="2743200"/>
            <a:ext cx="787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1400"/>
              <a:t>random</a:t>
            </a:r>
          </a:p>
        </p:txBody>
      </p:sp>
      <p:sp>
        <p:nvSpPr>
          <p:cNvPr id="332811" name="Text Box 1035"/>
          <p:cNvSpPr txBox="1">
            <a:spLocks noChangeArrowheads="1"/>
          </p:cNvSpPr>
          <p:nvPr/>
        </p:nvSpPr>
        <p:spPr bwMode="auto">
          <a:xfrm>
            <a:off x="7618413" y="2209800"/>
            <a:ext cx="8175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1400"/>
              <a:t>boosted</a:t>
            </a:r>
          </a:p>
        </p:txBody>
      </p:sp>
      <p:sp>
        <p:nvSpPr>
          <p:cNvPr id="332812" name="Line 1036"/>
          <p:cNvSpPr>
            <a:spLocks noChangeShapeType="1"/>
          </p:cNvSpPr>
          <p:nvPr/>
        </p:nvSpPr>
        <p:spPr bwMode="auto">
          <a:xfrm flipH="1" flipV="1">
            <a:off x="7038975" y="3470275"/>
            <a:ext cx="638175" cy="841375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2813" name="Line 1037"/>
          <p:cNvSpPr>
            <a:spLocks noChangeShapeType="1"/>
          </p:cNvSpPr>
          <p:nvPr/>
        </p:nvSpPr>
        <p:spPr bwMode="auto">
          <a:xfrm flipH="1" flipV="1">
            <a:off x="7200900" y="3294063"/>
            <a:ext cx="547688" cy="822325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2814" name="Line 1038"/>
          <p:cNvSpPr>
            <a:spLocks noChangeShapeType="1"/>
          </p:cNvSpPr>
          <p:nvPr/>
        </p:nvSpPr>
        <p:spPr bwMode="auto">
          <a:xfrm flipH="1">
            <a:off x="7656513" y="3286125"/>
            <a:ext cx="323850" cy="847725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2815" name="Line 1039"/>
          <p:cNvSpPr>
            <a:spLocks noChangeShapeType="1"/>
          </p:cNvSpPr>
          <p:nvPr/>
        </p:nvSpPr>
        <p:spPr bwMode="auto">
          <a:xfrm flipH="1">
            <a:off x="7772400" y="3443288"/>
            <a:ext cx="384175" cy="900112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1040"/>
          <p:cNvGrpSpPr>
            <a:grpSpLocks/>
          </p:cNvGrpSpPr>
          <p:nvPr/>
        </p:nvGrpSpPr>
        <p:grpSpPr bwMode="auto">
          <a:xfrm rot="-1552278">
            <a:off x="7762875" y="2636838"/>
            <a:ext cx="696913" cy="874712"/>
            <a:chOff x="5112" y="2291"/>
            <a:chExt cx="439" cy="551"/>
          </a:xfrm>
        </p:grpSpPr>
        <p:sp>
          <p:nvSpPr>
            <p:cNvPr id="332817" name="Line 1041"/>
            <p:cNvSpPr>
              <a:spLocks noChangeShapeType="1"/>
            </p:cNvSpPr>
            <p:nvPr/>
          </p:nvSpPr>
          <p:spPr bwMode="auto">
            <a:xfrm>
              <a:off x="5213" y="2744"/>
              <a:ext cx="0" cy="9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818" name="Line 1042"/>
            <p:cNvSpPr>
              <a:spLocks noChangeShapeType="1"/>
            </p:cNvSpPr>
            <p:nvPr/>
          </p:nvSpPr>
          <p:spPr bwMode="auto">
            <a:xfrm rot="5400000" flipH="1">
              <a:off x="5138" y="2675"/>
              <a:ext cx="40" cy="6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819" name="Line 1043"/>
            <p:cNvSpPr>
              <a:spLocks noChangeShapeType="1"/>
            </p:cNvSpPr>
            <p:nvPr/>
          </p:nvSpPr>
          <p:spPr bwMode="auto">
            <a:xfrm rot="2700000">
              <a:off x="5165" y="2727"/>
              <a:ext cx="0" cy="8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820" name="Line 1044"/>
            <p:cNvSpPr>
              <a:spLocks noChangeShapeType="1"/>
            </p:cNvSpPr>
            <p:nvPr/>
          </p:nvSpPr>
          <p:spPr bwMode="auto">
            <a:xfrm rot="-2700000">
              <a:off x="5247" y="2708"/>
              <a:ext cx="55" cy="8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821" name="Line 1045"/>
            <p:cNvSpPr>
              <a:spLocks noChangeShapeType="1"/>
            </p:cNvSpPr>
            <p:nvPr/>
          </p:nvSpPr>
          <p:spPr bwMode="auto">
            <a:xfrm rot="1376505">
              <a:off x="5185" y="2736"/>
              <a:ext cx="0" cy="10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822" name="Line 1046"/>
            <p:cNvSpPr>
              <a:spLocks noChangeShapeType="1"/>
            </p:cNvSpPr>
            <p:nvPr/>
          </p:nvSpPr>
          <p:spPr bwMode="auto">
            <a:xfrm rot="6776505" flipH="1">
              <a:off x="5131" y="2629"/>
              <a:ext cx="82" cy="7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823" name="Line 1047"/>
            <p:cNvSpPr>
              <a:spLocks noChangeShapeType="1"/>
            </p:cNvSpPr>
            <p:nvPr/>
          </p:nvSpPr>
          <p:spPr bwMode="auto">
            <a:xfrm rot="14959742" flipV="1">
              <a:off x="5149" y="2706"/>
              <a:ext cx="7" cy="8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824" name="Line 1048"/>
            <p:cNvSpPr>
              <a:spLocks noChangeShapeType="1"/>
            </p:cNvSpPr>
            <p:nvPr/>
          </p:nvSpPr>
          <p:spPr bwMode="auto">
            <a:xfrm rot="-1323495">
              <a:off x="5234" y="2740"/>
              <a:ext cx="9" cy="81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825" name="Line 1049"/>
            <p:cNvSpPr>
              <a:spLocks noChangeShapeType="1"/>
            </p:cNvSpPr>
            <p:nvPr/>
          </p:nvSpPr>
          <p:spPr bwMode="auto">
            <a:xfrm rot="10800000" flipH="1">
              <a:off x="5210" y="2347"/>
              <a:ext cx="123" cy="359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826" name="Line 1050"/>
            <p:cNvSpPr>
              <a:spLocks noChangeShapeType="1"/>
            </p:cNvSpPr>
            <p:nvPr/>
          </p:nvSpPr>
          <p:spPr bwMode="auto">
            <a:xfrm rot="5400000" flipH="1" flipV="1">
              <a:off x="5260" y="2553"/>
              <a:ext cx="143" cy="19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827" name="Line 1051"/>
            <p:cNvSpPr>
              <a:spLocks noChangeShapeType="1"/>
            </p:cNvSpPr>
            <p:nvPr/>
          </p:nvSpPr>
          <p:spPr bwMode="auto">
            <a:xfrm rot="-8100000">
              <a:off x="5314" y="2338"/>
              <a:ext cx="66" cy="4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828" name="Line 1052"/>
            <p:cNvSpPr>
              <a:spLocks noChangeShapeType="1"/>
            </p:cNvSpPr>
            <p:nvPr/>
          </p:nvSpPr>
          <p:spPr bwMode="auto">
            <a:xfrm rot="8100000" flipH="1">
              <a:off x="5129" y="2551"/>
              <a:ext cx="132" cy="13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829" name="Line 1053"/>
            <p:cNvSpPr>
              <a:spLocks noChangeShapeType="1"/>
            </p:cNvSpPr>
            <p:nvPr/>
          </p:nvSpPr>
          <p:spPr bwMode="auto">
            <a:xfrm rot="12176505" flipH="1">
              <a:off x="5301" y="2291"/>
              <a:ext cx="41" cy="44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830" name="Line 1054"/>
            <p:cNvSpPr>
              <a:spLocks noChangeShapeType="1"/>
            </p:cNvSpPr>
            <p:nvPr/>
          </p:nvSpPr>
          <p:spPr bwMode="auto">
            <a:xfrm rot="6957272" flipH="1" flipV="1">
              <a:off x="5251" y="2647"/>
              <a:ext cx="114" cy="11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831" name="Line 1055"/>
            <p:cNvSpPr>
              <a:spLocks noChangeShapeType="1"/>
            </p:cNvSpPr>
            <p:nvPr/>
          </p:nvSpPr>
          <p:spPr bwMode="auto">
            <a:xfrm rot="-6723495">
              <a:off x="5283" y="2445"/>
              <a:ext cx="128" cy="30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832" name="Line 1056"/>
            <p:cNvSpPr>
              <a:spLocks noChangeShapeType="1"/>
            </p:cNvSpPr>
            <p:nvPr/>
          </p:nvSpPr>
          <p:spPr bwMode="auto">
            <a:xfrm rot="9476505" flipH="1">
              <a:off x="5153" y="2451"/>
              <a:ext cx="142" cy="23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 1057"/>
          <p:cNvGrpSpPr>
            <a:grpSpLocks/>
          </p:cNvGrpSpPr>
          <p:nvPr/>
        </p:nvGrpSpPr>
        <p:grpSpPr bwMode="auto">
          <a:xfrm>
            <a:off x="6767513" y="3038475"/>
            <a:ext cx="687387" cy="685800"/>
            <a:chOff x="4279" y="2447"/>
            <a:chExt cx="433" cy="432"/>
          </a:xfrm>
        </p:grpSpPr>
        <p:sp>
          <p:nvSpPr>
            <p:cNvPr id="332834" name="Line 1058"/>
            <p:cNvSpPr>
              <a:spLocks noChangeShapeType="1"/>
            </p:cNvSpPr>
            <p:nvPr/>
          </p:nvSpPr>
          <p:spPr bwMode="auto">
            <a:xfrm>
              <a:off x="4496" y="2685"/>
              <a:ext cx="0" cy="194"/>
            </a:xfrm>
            <a:prstGeom prst="line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 type="triangl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835" name="Line 1059"/>
            <p:cNvSpPr>
              <a:spLocks noChangeShapeType="1"/>
            </p:cNvSpPr>
            <p:nvPr/>
          </p:nvSpPr>
          <p:spPr bwMode="auto">
            <a:xfrm rot="-5400000">
              <a:off x="4615" y="2570"/>
              <a:ext cx="0" cy="194"/>
            </a:xfrm>
            <a:prstGeom prst="line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 type="triangl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836" name="Line 1060"/>
            <p:cNvSpPr>
              <a:spLocks noChangeShapeType="1"/>
            </p:cNvSpPr>
            <p:nvPr/>
          </p:nvSpPr>
          <p:spPr bwMode="auto">
            <a:xfrm rot="5400000" flipH="1">
              <a:off x="4376" y="2571"/>
              <a:ext cx="0" cy="194"/>
            </a:xfrm>
            <a:prstGeom prst="line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 type="triangl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837" name="Line 1061"/>
            <p:cNvSpPr>
              <a:spLocks noChangeShapeType="1"/>
            </p:cNvSpPr>
            <p:nvPr/>
          </p:nvSpPr>
          <p:spPr bwMode="auto">
            <a:xfrm flipV="1">
              <a:off x="4495" y="2447"/>
              <a:ext cx="0" cy="194"/>
            </a:xfrm>
            <a:prstGeom prst="line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 type="triangl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838" name="Line 1062"/>
            <p:cNvSpPr>
              <a:spLocks noChangeShapeType="1"/>
            </p:cNvSpPr>
            <p:nvPr/>
          </p:nvSpPr>
          <p:spPr bwMode="auto">
            <a:xfrm rot="2700000">
              <a:off x="4411" y="2653"/>
              <a:ext cx="0" cy="194"/>
            </a:xfrm>
            <a:prstGeom prst="line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 type="triangl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839" name="Line 1063"/>
            <p:cNvSpPr>
              <a:spLocks noChangeShapeType="1"/>
            </p:cNvSpPr>
            <p:nvPr/>
          </p:nvSpPr>
          <p:spPr bwMode="auto">
            <a:xfrm rot="-2700000">
              <a:off x="4578" y="2653"/>
              <a:ext cx="0" cy="194"/>
            </a:xfrm>
            <a:prstGeom prst="line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 type="triangl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840" name="Line 1064"/>
            <p:cNvSpPr>
              <a:spLocks noChangeShapeType="1"/>
            </p:cNvSpPr>
            <p:nvPr/>
          </p:nvSpPr>
          <p:spPr bwMode="auto">
            <a:xfrm rot="8100000" flipH="1">
              <a:off x="4408" y="2486"/>
              <a:ext cx="0" cy="194"/>
            </a:xfrm>
            <a:prstGeom prst="line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 type="triangl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841" name="Line 1065"/>
            <p:cNvSpPr>
              <a:spLocks noChangeShapeType="1"/>
            </p:cNvSpPr>
            <p:nvPr/>
          </p:nvSpPr>
          <p:spPr bwMode="auto">
            <a:xfrm rot="2700000" flipV="1">
              <a:off x="4582" y="2485"/>
              <a:ext cx="0" cy="194"/>
            </a:xfrm>
            <a:prstGeom prst="line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 type="triangl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842" name="Line 1066"/>
            <p:cNvSpPr>
              <a:spLocks noChangeShapeType="1"/>
            </p:cNvSpPr>
            <p:nvPr/>
          </p:nvSpPr>
          <p:spPr bwMode="auto">
            <a:xfrm rot="1376505">
              <a:off x="4451" y="2674"/>
              <a:ext cx="0" cy="194"/>
            </a:xfrm>
            <a:prstGeom prst="line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 type="triangl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843" name="Line 1067"/>
            <p:cNvSpPr>
              <a:spLocks noChangeShapeType="1"/>
            </p:cNvSpPr>
            <p:nvPr/>
          </p:nvSpPr>
          <p:spPr bwMode="auto">
            <a:xfrm rot="-4023495">
              <a:off x="4604" y="2615"/>
              <a:ext cx="0" cy="194"/>
            </a:xfrm>
            <a:prstGeom prst="line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 type="triangl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844" name="Line 1068"/>
            <p:cNvSpPr>
              <a:spLocks noChangeShapeType="1"/>
            </p:cNvSpPr>
            <p:nvPr/>
          </p:nvSpPr>
          <p:spPr bwMode="auto">
            <a:xfrm rot="6776505" flipH="1">
              <a:off x="4385" y="2526"/>
              <a:ext cx="0" cy="194"/>
            </a:xfrm>
            <a:prstGeom prst="line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 type="triangl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845" name="Line 1069"/>
            <p:cNvSpPr>
              <a:spLocks noChangeShapeType="1"/>
            </p:cNvSpPr>
            <p:nvPr/>
          </p:nvSpPr>
          <p:spPr bwMode="auto">
            <a:xfrm rot="1376505" flipV="1">
              <a:off x="4543" y="2460"/>
              <a:ext cx="0" cy="194"/>
            </a:xfrm>
            <a:prstGeom prst="line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 type="triangl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846" name="Line 1070"/>
            <p:cNvSpPr>
              <a:spLocks noChangeShapeType="1"/>
            </p:cNvSpPr>
            <p:nvPr/>
          </p:nvSpPr>
          <p:spPr bwMode="auto">
            <a:xfrm rot="4076505">
              <a:off x="4386" y="2615"/>
              <a:ext cx="0" cy="194"/>
            </a:xfrm>
            <a:prstGeom prst="line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 type="triangl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847" name="Line 1071"/>
            <p:cNvSpPr>
              <a:spLocks noChangeShapeType="1"/>
            </p:cNvSpPr>
            <p:nvPr/>
          </p:nvSpPr>
          <p:spPr bwMode="auto">
            <a:xfrm rot="-1323495">
              <a:off x="4540" y="2680"/>
              <a:ext cx="0" cy="194"/>
            </a:xfrm>
            <a:prstGeom prst="line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 type="triangl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848" name="Line 1072"/>
            <p:cNvSpPr>
              <a:spLocks noChangeShapeType="1"/>
            </p:cNvSpPr>
            <p:nvPr/>
          </p:nvSpPr>
          <p:spPr bwMode="auto">
            <a:xfrm rot="9476505" flipH="1">
              <a:off x="4450" y="2459"/>
              <a:ext cx="0" cy="194"/>
            </a:xfrm>
            <a:prstGeom prst="line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 type="triangl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849" name="Line 1073"/>
            <p:cNvSpPr>
              <a:spLocks noChangeShapeType="1"/>
            </p:cNvSpPr>
            <p:nvPr/>
          </p:nvSpPr>
          <p:spPr bwMode="auto">
            <a:xfrm rot="4076505" flipV="1">
              <a:off x="4606" y="2525"/>
              <a:ext cx="0" cy="194"/>
            </a:xfrm>
            <a:prstGeom prst="line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 type="triangl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32850" name="Rectangle 1074"/>
          <p:cNvSpPr>
            <a:spLocks noChangeArrowheads="1"/>
          </p:cNvSpPr>
          <p:nvPr/>
        </p:nvSpPr>
        <p:spPr bwMode="auto">
          <a:xfrm>
            <a:off x="381000" y="2362200"/>
            <a:ext cx="6172200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marL="190500" lvl="1" eaLnBrk="1" hangingPunct="1">
              <a:lnSpc>
                <a:spcPct val="80000"/>
              </a:lnSpc>
              <a:spcBef>
                <a:spcPct val="20000"/>
              </a:spcBef>
              <a:buSzPct val="50000"/>
              <a:buFont typeface="Wingdings" pitchFamily="-107" charset="2"/>
              <a:buNone/>
            </a:pPr>
            <a:r>
              <a:rPr lang="en-US" sz="1400" i="1"/>
              <a:t>E.Schnedermann, J.Sollfrank, and U.Heinz, Phys. Rev. </a:t>
            </a:r>
            <a:r>
              <a:rPr lang="en-US" sz="1400" b="1" i="1"/>
              <a:t>C48</a:t>
            </a:r>
            <a:r>
              <a:rPr lang="en-US" sz="1400" i="1"/>
              <a:t>, 2462(1993)</a:t>
            </a:r>
          </a:p>
        </p:txBody>
      </p:sp>
      <p:graphicFrame>
        <p:nvGraphicFramePr>
          <p:cNvPr id="332851" name="Object 1075"/>
          <p:cNvGraphicFramePr>
            <a:graphicFrameLocks noChangeAspect="1"/>
          </p:cNvGraphicFramePr>
          <p:nvPr>
            <p:ph sz="half" idx="2"/>
          </p:nvPr>
        </p:nvGraphicFramePr>
        <p:xfrm>
          <a:off x="758825" y="2816225"/>
          <a:ext cx="5299075" cy="2346325"/>
        </p:xfrm>
        <a:graphic>
          <a:graphicData uri="http://schemas.openxmlformats.org/presentationml/2006/ole">
            <p:oleObj spid="_x0000_s78850" name="Equation" r:id="rId4" imgW="3213100" imgH="1422400" progId="Equation.3">
              <p:embed/>
            </p:oleObj>
          </a:graphicData>
        </a:graphic>
      </p:graphicFrame>
      <p:sp>
        <p:nvSpPr>
          <p:cNvPr id="332852" name="Oval 1076"/>
          <p:cNvSpPr>
            <a:spLocks noChangeArrowheads="1"/>
          </p:cNvSpPr>
          <p:nvPr/>
        </p:nvSpPr>
        <p:spPr bwMode="auto">
          <a:xfrm>
            <a:off x="4648200" y="4038600"/>
            <a:ext cx="533400" cy="381000"/>
          </a:xfrm>
          <a:prstGeom prst="ellipse">
            <a:avLst/>
          </a:prstGeom>
          <a:noFill/>
          <a:ln w="12700">
            <a:solidFill>
              <a:srgbClr val="CC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2853" name="Oval 1077"/>
          <p:cNvSpPr>
            <a:spLocks noChangeArrowheads="1"/>
          </p:cNvSpPr>
          <p:nvPr/>
        </p:nvSpPr>
        <p:spPr bwMode="auto">
          <a:xfrm>
            <a:off x="2819400" y="4648200"/>
            <a:ext cx="457200" cy="381000"/>
          </a:xfrm>
          <a:prstGeom prst="ellips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2854" name="Rectangle 1078"/>
          <p:cNvSpPr>
            <a:spLocks noChangeArrowheads="1"/>
          </p:cNvSpPr>
          <p:nvPr/>
        </p:nvSpPr>
        <p:spPr bwMode="auto">
          <a:xfrm>
            <a:off x="685800" y="5470525"/>
            <a:ext cx="68135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2000" dirty="0"/>
              <a:t>Extract thermal temperature </a:t>
            </a:r>
            <a:r>
              <a:rPr lang="en-US" sz="2000" i="1" dirty="0"/>
              <a:t>T</a:t>
            </a:r>
            <a:r>
              <a:rPr lang="en-US" sz="2000" i="1" baseline="-25000" dirty="0"/>
              <a:t>fo</a:t>
            </a:r>
            <a:r>
              <a:rPr lang="en-US" sz="2000" dirty="0"/>
              <a:t> and velocity parameter </a:t>
            </a:r>
            <a:r>
              <a:rPr lang="en-US" sz="2000" dirty="0">
                <a:sym typeface="Symbol" pitchFamily="-107" charset="2"/>
              </a:rPr>
              <a:t></a:t>
            </a:r>
            <a:r>
              <a:rPr lang="en-US" sz="2000" i="1" dirty="0">
                <a:sym typeface="Symbol" pitchFamily="-107" charset="2"/>
              </a:rPr>
              <a:t></a:t>
            </a:r>
            <a:r>
              <a:rPr lang="en-US" sz="2000" i="1" baseline="-25000" dirty="0">
                <a:sym typeface="Symbol" pitchFamily="-107" charset="2"/>
              </a:rPr>
              <a:t>T</a:t>
            </a:r>
            <a:r>
              <a:rPr lang="en-US" sz="2000" dirty="0">
                <a:sym typeface="Symbol" pitchFamily="-107" charset="2"/>
              </a:rPr>
              <a:t></a:t>
            </a:r>
            <a:endParaRPr lang="en-US" sz="1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304800"/>
            <a:ext cx="8077200" cy="1143000"/>
          </a:xfrm>
        </p:spPr>
        <p:txBody>
          <a:bodyPr/>
          <a:lstStyle/>
          <a:p>
            <a:r>
              <a:rPr lang="en-US" dirty="0"/>
              <a:t>Blast Wave Fits: </a:t>
            </a:r>
            <a:r>
              <a:rPr lang="en-US" i="1" dirty="0"/>
              <a:t>T</a:t>
            </a:r>
            <a:r>
              <a:rPr lang="en-US" i="1" baseline="-25000" dirty="0"/>
              <a:t>fo</a:t>
            </a:r>
            <a:r>
              <a:rPr lang="en-US" dirty="0"/>
              <a:t> vs. </a:t>
            </a:r>
            <a:r>
              <a:rPr lang="en-US" dirty="0" err="1">
                <a:sym typeface="Symbol" pitchFamily="-107" charset="2"/>
              </a:rPr>
              <a:t></a:t>
            </a:r>
            <a:r>
              <a:rPr lang="en-US" i="1" dirty="0" err="1">
                <a:latin typeface="Symbol" pitchFamily="-107" charset="2"/>
              </a:rPr>
              <a:t>b</a:t>
            </a:r>
            <a:r>
              <a:rPr lang="en-US" i="1" baseline="-25000" dirty="0" err="1">
                <a:latin typeface="Symbol" pitchFamily="-107" charset="2"/>
              </a:rPr>
              <a:t>T</a:t>
            </a:r>
            <a:r>
              <a:rPr lang="en-US" dirty="0" err="1">
                <a:sym typeface="Symbol" pitchFamily="-107" charset="2"/>
              </a:rPr>
              <a:t></a:t>
            </a:r>
            <a:endParaRPr lang="en-US" dirty="0">
              <a:sym typeface="Symbol" pitchFamily="-107" charset="2"/>
            </a:endParaRPr>
          </a:p>
        </p:txBody>
      </p:sp>
      <p:sp>
        <p:nvSpPr>
          <p:cNvPr id="336899" name="Text Box 3" descr="Light downward diagonal"/>
          <p:cNvSpPr txBox="1">
            <a:spLocks noChangeArrowheads="1"/>
          </p:cNvSpPr>
          <p:nvPr/>
        </p:nvSpPr>
        <p:spPr bwMode="auto">
          <a:xfrm>
            <a:off x="5638800" y="762000"/>
            <a:ext cx="3048000" cy="5559425"/>
          </a:xfrm>
          <a:prstGeom prst="rect">
            <a:avLst/>
          </a:prstGeom>
          <a:pattFill prst="ltDnDiag">
            <a:fgClr>
              <a:srgbClr val="D6E4FF"/>
            </a:fgClr>
            <a:bgClr>
              <a:schemeClr val="bg1"/>
            </a:bgClr>
          </a:pattFill>
          <a:ln w="38100" cmpd="dbl">
            <a:solidFill>
              <a:srgbClr val="CC3300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indent="-457200" eaLnBrk="1" hangingPunct="1">
              <a:buFont typeface="Times" pitchFamily="-107" charset="0"/>
              <a:buNone/>
            </a:pPr>
            <a:endParaRPr lang="en-US" sz="1800" dirty="0">
              <a:effectLst>
                <a:outerShdw blurRad="38100" dist="38100" dir="2700000" algn="tl">
                  <a:srgbClr val="DDDDDD"/>
                </a:outerShdw>
              </a:effectLst>
              <a:sym typeface="Symbol" pitchFamily="-107" charset="2"/>
            </a:endParaRPr>
          </a:p>
          <a:p>
            <a:pPr marL="457200" indent="-457200" eaLnBrk="1" hangingPunct="1">
              <a:buFont typeface="Times" pitchFamily="-107" charset="0"/>
              <a:buNone/>
            </a:pPr>
            <a:r>
              <a:rPr lang="en-US" sz="1800" dirty="0">
                <a:effectLst>
                  <a:outerShdw blurRad="38100" dist="38100" dir="2700000" algn="tl">
                    <a:srgbClr val="DDDDDD"/>
                  </a:outerShdw>
                </a:effectLst>
                <a:sym typeface="Symbol" pitchFamily="-107" charset="2"/>
              </a:rPr>
              <a:t>1) </a:t>
            </a:r>
            <a:r>
              <a:rPr lang="en-US" sz="1800" i="1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Symbol" pitchFamily="-107" charset="2"/>
                <a:sym typeface="Symbol" pitchFamily="-107" charset="2"/>
              </a:rPr>
              <a:t>p</a:t>
            </a:r>
            <a:r>
              <a:rPr lang="en-US" sz="1800" dirty="0">
                <a:effectLst>
                  <a:outerShdw blurRad="38100" dist="38100" dir="2700000" algn="tl">
                    <a:srgbClr val="DDDDDD"/>
                  </a:outerShdw>
                </a:effectLst>
                <a:sym typeface="Symbol" pitchFamily="-107" charset="2"/>
              </a:rPr>
              <a:t>, </a:t>
            </a:r>
            <a:r>
              <a:rPr lang="en-US" sz="1800" i="1" dirty="0"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  <a:sym typeface="Symbol" pitchFamily="-107" charset="2"/>
              </a:rPr>
              <a:t>K</a:t>
            </a:r>
            <a:r>
              <a:rPr lang="en-US" sz="1800" dirty="0"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  <a:sym typeface="Symbol" pitchFamily="-107" charset="2"/>
              </a:rPr>
              <a:t>, and </a:t>
            </a:r>
            <a:r>
              <a:rPr lang="en-US" sz="1800" i="1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  <a:sym typeface="Symbol" pitchFamily="-107" charset="2"/>
              </a:rPr>
              <a:t>p</a:t>
            </a:r>
            <a:r>
              <a:rPr lang="en-US" sz="1800" dirty="0"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  <a:sym typeface="Symbol" pitchFamily="-107" charset="2"/>
              </a:rPr>
              <a:t> change</a:t>
            </a:r>
          </a:p>
          <a:p>
            <a:pPr marL="457200" indent="-457200" eaLnBrk="1" hangingPunct="1">
              <a:buFont typeface="Times" pitchFamily="-107" charset="0"/>
              <a:buNone/>
            </a:pPr>
            <a:r>
              <a:rPr lang="en-US" sz="1800" dirty="0"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  <a:sym typeface="Symbol" pitchFamily="-107" charset="2"/>
              </a:rPr>
              <a:t>   smoothly from peripheral </a:t>
            </a:r>
          </a:p>
          <a:p>
            <a:pPr marL="457200" indent="-457200" eaLnBrk="1" hangingPunct="1">
              <a:buFont typeface="Times" pitchFamily="-107" charset="0"/>
              <a:buNone/>
            </a:pPr>
            <a:r>
              <a:rPr lang="en-US" sz="1800" dirty="0"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  <a:sym typeface="Symbol" pitchFamily="-107" charset="2"/>
              </a:rPr>
              <a:t>   to central collisions.</a:t>
            </a:r>
          </a:p>
          <a:p>
            <a:pPr marL="457200" indent="-457200" eaLnBrk="1" hangingPunct="1">
              <a:buFont typeface="Times" pitchFamily="-107" charset="0"/>
              <a:buNone/>
            </a:pPr>
            <a:endParaRPr lang="en-US" sz="1800" dirty="0">
              <a:effectLst>
                <a:outerShdw blurRad="38100" dist="38100" dir="2700000" algn="tl">
                  <a:srgbClr val="DDDDDD"/>
                </a:outerShdw>
              </a:effectLst>
              <a:sym typeface="Symbol" pitchFamily="-107" charset="2"/>
            </a:endParaRPr>
          </a:p>
          <a:p>
            <a:pPr marL="457200" indent="-457200" eaLnBrk="1" hangingPunct="1">
              <a:buFont typeface="Times" pitchFamily="-107" charset="0"/>
              <a:buNone/>
            </a:pPr>
            <a:r>
              <a:rPr lang="en-US" sz="1800" dirty="0"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  <a:sym typeface="Symbol" pitchFamily="-107" charset="2"/>
              </a:rPr>
              <a:t>2)  At the most central</a:t>
            </a:r>
          </a:p>
          <a:p>
            <a:pPr marL="457200" indent="-457200" eaLnBrk="1" hangingPunct="1">
              <a:buFont typeface="Times" pitchFamily="-107" charset="0"/>
              <a:buNone/>
            </a:pPr>
            <a:r>
              <a:rPr lang="en-US" sz="1800" dirty="0"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  <a:sym typeface="Symbol" pitchFamily="-107" charset="2"/>
              </a:rPr>
              <a:t>    collisions, </a:t>
            </a:r>
            <a:r>
              <a:rPr lang="en-US" sz="1800" dirty="0">
                <a:effectLst>
                  <a:outerShdw blurRad="38100" dist="38100" dir="2700000" algn="tl">
                    <a:srgbClr val="DDDDDD"/>
                  </a:outerShdw>
                </a:effectLst>
                <a:sym typeface="Symbol" pitchFamily="-107" charset="2"/>
              </a:rPr>
              <a:t></a:t>
            </a:r>
            <a:r>
              <a:rPr lang="en-US" sz="1800" i="1" dirty="0">
                <a:effectLst>
                  <a:outerShdw blurRad="38100" dist="38100" dir="2700000" algn="tl">
                    <a:srgbClr val="DDDDDD"/>
                  </a:outerShdw>
                </a:effectLst>
                <a:sym typeface="Symbol" pitchFamily="-107" charset="2"/>
              </a:rPr>
              <a:t></a:t>
            </a:r>
            <a:r>
              <a:rPr lang="en-US" sz="1800" i="1" baseline="-25000" dirty="0">
                <a:effectLst>
                  <a:outerShdw blurRad="38100" dist="38100" dir="2700000" algn="tl">
                    <a:srgbClr val="DDDDDD"/>
                  </a:outerShdw>
                </a:effectLst>
                <a:sym typeface="Symbol" pitchFamily="-107" charset="2"/>
              </a:rPr>
              <a:t>T</a:t>
            </a:r>
            <a:r>
              <a:rPr lang="en-US" sz="1800" dirty="0">
                <a:effectLst>
                  <a:outerShdw blurRad="38100" dist="38100" dir="2700000" algn="tl">
                    <a:srgbClr val="DDDDDD"/>
                  </a:outerShdw>
                </a:effectLst>
                <a:sym typeface="Symbol" pitchFamily="-107" charset="2"/>
              </a:rPr>
              <a:t> </a:t>
            </a:r>
            <a:r>
              <a:rPr lang="en-US" sz="1800" dirty="0"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  <a:sym typeface="Symbol" pitchFamily="-107" charset="2"/>
              </a:rPr>
              <a:t>reaches</a:t>
            </a:r>
          </a:p>
          <a:p>
            <a:pPr marL="457200" indent="-457200" eaLnBrk="1" hangingPunct="1">
              <a:buFont typeface="Times" pitchFamily="-107" charset="0"/>
              <a:buNone/>
            </a:pPr>
            <a:r>
              <a:rPr lang="en-US" sz="1800" dirty="0"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  <a:sym typeface="Symbol" pitchFamily="-107" charset="2"/>
              </a:rPr>
              <a:t>   0.6c.</a:t>
            </a:r>
          </a:p>
          <a:p>
            <a:pPr marL="457200" indent="-457200" eaLnBrk="1" hangingPunct="1"/>
            <a:endParaRPr lang="en-US" sz="1800" dirty="0">
              <a:effectLst>
                <a:outerShdw blurRad="38100" dist="38100" dir="2700000" algn="tl">
                  <a:srgbClr val="DDDDDD"/>
                </a:outerShdw>
              </a:effectLst>
              <a:sym typeface="Symbol" pitchFamily="-107" charset="2"/>
            </a:endParaRPr>
          </a:p>
          <a:p>
            <a:pPr marL="457200" indent="-457200" eaLnBrk="1" hangingPunct="1">
              <a:buFont typeface="Times" pitchFamily="-107" charset="0"/>
              <a:buNone/>
            </a:pPr>
            <a:r>
              <a:rPr lang="en-US" sz="1800" dirty="0"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  <a:sym typeface="Symbol" pitchFamily="-107" charset="2"/>
              </a:rPr>
              <a:t>3) Multi-strange particles </a:t>
            </a:r>
            <a:r>
              <a:rPr lang="en-US" sz="1800" dirty="0" err="1">
                <a:effectLst>
                  <a:outerShdw blurRad="38100" dist="38100" dir="2700000" algn="tl">
                    <a:srgbClr val="DDDDDD"/>
                  </a:outerShdw>
                </a:effectLst>
                <a:sym typeface="Symbol" pitchFamily="-107" charset="2"/>
              </a:rPr>
              <a:t></a:t>
            </a:r>
            <a:r>
              <a:rPr lang="en-US" sz="1800" dirty="0">
                <a:effectLst>
                  <a:outerShdw blurRad="38100" dist="38100" dir="2700000" algn="tl">
                    <a:srgbClr val="DDDDDD"/>
                  </a:outerShdw>
                </a:effectLst>
                <a:sym typeface="Symbol" pitchFamily="-107" charset="2"/>
              </a:rPr>
              <a:t>,</a:t>
            </a:r>
          </a:p>
          <a:p>
            <a:pPr marL="457200" indent="-457200" eaLnBrk="1" hangingPunct="1">
              <a:buFont typeface="Times" pitchFamily="-107" charset="0"/>
              <a:buNone/>
            </a:pPr>
            <a:r>
              <a:rPr lang="en-US" sz="1800" dirty="0">
                <a:effectLst>
                  <a:outerShdw blurRad="38100" dist="38100" dir="2700000" algn="tl">
                    <a:srgbClr val="DDDDDD"/>
                  </a:outerShdw>
                </a:effectLst>
                <a:sym typeface="Symbol" pitchFamily="-107" charset="2"/>
              </a:rPr>
              <a:t>    </a:t>
            </a:r>
            <a:r>
              <a:rPr lang="en-US" sz="1800" dirty="0" err="1">
                <a:effectLst>
                  <a:outerShdw blurRad="38100" dist="38100" dir="2700000" algn="tl">
                    <a:srgbClr val="DDDDDD"/>
                  </a:outerShdw>
                </a:effectLst>
                <a:sym typeface="Symbol" pitchFamily="-107" charset="2"/>
              </a:rPr>
              <a:t></a:t>
            </a:r>
            <a:r>
              <a:rPr lang="en-US" sz="1800" dirty="0">
                <a:effectLst>
                  <a:outerShdw blurRad="38100" dist="38100" dir="2700000" algn="tl">
                    <a:srgbClr val="DDDDDD"/>
                  </a:outerShdw>
                </a:effectLst>
                <a:sym typeface="Symbol" pitchFamily="-107" charset="2"/>
              </a:rPr>
              <a:t> </a:t>
            </a:r>
            <a:r>
              <a:rPr lang="en-US" sz="1800" dirty="0"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  <a:sym typeface="Symbol" pitchFamily="-107" charset="2"/>
              </a:rPr>
              <a:t>are found at higher </a:t>
            </a:r>
            <a:r>
              <a:rPr lang="en-US" sz="1800" i="1" dirty="0"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  <a:sym typeface="Symbol" pitchFamily="-107" charset="2"/>
              </a:rPr>
              <a:t>T</a:t>
            </a:r>
            <a:r>
              <a:rPr lang="en-US" sz="1800" i="1" baseline="-25000" dirty="0"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  <a:sym typeface="Symbol" pitchFamily="-107" charset="2"/>
              </a:rPr>
              <a:t>fo</a:t>
            </a:r>
            <a:endParaRPr lang="en-US" sz="1800" dirty="0">
              <a:effectLst>
                <a:outerShdw blurRad="38100" dist="38100" dir="2700000" algn="tl">
                  <a:srgbClr val="DDDDDD"/>
                </a:outerShdw>
              </a:effectLst>
              <a:latin typeface="Arial"/>
              <a:cs typeface="Arial"/>
              <a:sym typeface="Symbol" pitchFamily="-107" charset="2"/>
            </a:endParaRPr>
          </a:p>
          <a:p>
            <a:pPr marL="457200" indent="-457200" eaLnBrk="1" hangingPunct="1">
              <a:buFont typeface="Times" pitchFamily="-107" charset="0"/>
              <a:buNone/>
            </a:pPr>
            <a:r>
              <a:rPr lang="en-US" sz="1800" dirty="0"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  <a:sym typeface="Symbol" pitchFamily="-107" charset="2"/>
              </a:rPr>
              <a:t>    and lower </a:t>
            </a:r>
            <a:r>
              <a:rPr lang="en-US" sz="1800" dirty="0">
                <a:effectLst>
                  <a:outerShdw blurRad="38100" dist="38100" dir="2700000" algn="tl">
                    <a:srgbClr val="DDDDDD"/>
                  </a:outerShdw>
                </a:effectLst>
                <a:sym typeface="Symbol" pitchFamily="-107" charset="2"/>
              </a:rPr>
              <a:t></a:t>
            </a:r>
            <a:r>
              <a:rPr lang="en-US" sz="1800" i="1" dirty="0">
                <a:effectLst>
                  <a:outerShdw blurRad="38100" dist="38100" dir="2700000" algn="tl">
                    <a:srgbClr val="DDDDDD"/>
                  </a:outerShdw>
                </a:effectLst>
                <a:sym typeface="Symbol" pitchFamily="-107" charset="2"/>
              </a:rPr>
              <a:t></a:t>
            </a:r>
            <a:r>
              <a:rPr lang="en-US" sz="1800" i="1" baseline="-25000" dirty="0">
                <a:effectLst>
                  <a:outerShdw blurRad="38100" dist="38100" dir="2700000" algn="tl">
                    <a:srgbClr val="DDDDDD"/>
                  </a:outerShdw>
                </a:effectLst>
                <a:sym typeface="Symbol" pitchFamily="-107" charset="2"/>
              </a:rPr>
              <a:t>T</a:t>
            </a:r>
            <a:r>
              <a:rPr lang="en-US" sz="1800" dirty="0">
                <a:effectLst>
                  <a:outerShdw blurRad="38100" dist="38100" dir="2700000" algn="tl">
                    <a:srgbClr val="DDDDDD"/>
                  </a:outerShdw>
                </a:effectLst>
                <a:sym typeface="Symbol" pitchFamily="-107" charset="2"/>
              </a:rPr>
              <a:t></a:t>
            </a:r>
            <a:r>
              <a:rPr lang="en-US" sz="1800" dirty="0">
                <a:sym typeface="Symbol" pitchFamily="-107" charset="2"/>
              </a:rPr>
              <a:t> </a:t>
            </a:r>
          </a:p>
          <a:p>
            <a:pPr marL="457200" indent="-457200" eaLnBrk="1" hangingPunct="1">
              <a:buFontTx/>
              <a:buAutoNum type="arabicParenR"/>
            </a:pPr>
            <a:endParaRPr lang="en-US" sz="1800" b="1" dirty="0">
              <a:solidFill>
                <a:schemeClr val="tx2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 marL="457200" indent="-457200" eaLnBrk="1" hangingPunct="1"/>
            <a:r>
              <a:rPr lang="en-US" sz="1800" b="1" dirty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sym typeface="Symbol" pitchFamily="-107" charset="2"/>
              </a:rPr>
              <a:t> </a:t>
            </a:r>
            <a:r>
              <a:rPr lang="en-US" sz="20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  <a:sym typeface="Zapf Dingbats" pitchFamily="-107" charset="2"/>
              </a:rPr>
              <a:t></a:t>
            </a:r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  <a:sym typeface="Symbol" pitchFamily="-107" charset="2"/>
              </a:rPr>
              <a:t> light hadrons move</a:t>
            </a:r>
          </a:p>
          <a:p>
            <a:pPr marL="457200" indent="-457200" eaLnBrk="1" hangingPunct="1"/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  <a:sym typeface="Symbol" pitchFamily="-107" charset="2"/>
              </a:rPr>
              <a:t>  with higher velocity</a:t>
            </a:r>
          </a:p>
          <a:p>
            <a:pPr marL="457200" indent="-457200" eaLnBrk="1" hangingPunct="1"/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  <a:sym typeface="Symbol" pitchFamily="-107" charset="2"/>
              </a:rPr>
              <a:t>  compared to strange</a:t>
            </a:r>
          </a:p>
          <a:p>
            <a:pPr marL="457200" indent="-457200" eaLnBrk="1" hangingPunct="1"/>
            <a:r>
              <a:rPr lang="en-US" sz="2000" b="1" dirty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  <a:sym typeface="Symbol" pitchFamily="-107" charset="2"/>
              </a:rPr>
              <a:t>  hadrons</a:t>
            </a:r>
            <a:endParaRPr lang="en-US" sz="2000" b="1" dirty="0">
              <a:solidFill>
                <a:srgbClr val="CC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"/>
              <a:cs typeface="Arial"/>
            </a:endParaRPr>
          </a:p>
          <a:p>
            <a:pPr marL="457200" indent="-457200" eaLnBrk="1" hangingPunct="1"/>
            <a:endParaRPr lang="en-US" sz="1800" b="1" dirty="0">
              <a:solidFill>
                <a:srgbClr val="CC0000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 marL="457200" indent="-457200" eaLnBrk="1" hangingPunct="1"/>
            <a:r>
              <a:rPr lang="en-US" sz="1200" dirty="0"/>
              <a:t>STAR: NP</a:t>
            </a:r>
            <a:r>
              <a:rPr lang="en-US" sz="1200" b="1" u="sng" dirty="0"/>
              <a:t>A715</a:t>
            </a:r>
            <a:r>
              <a:rPr lang="en-US" sz="1200" dirty="0"/>
              <a:t>, 458c(03);  </a:t>
            </a:r>
            <a:r>
              <a:rPr lang="en-US" sz="1200" i="1" dirty="0"/>
              <a:t>PRL </a:t>
            </a:r>
            <a:r>
              <a:rPr lang="en-US" sz="1200" b="1" i="1" u="sng" dirty="0"/>
              <a:t>92</a:t>
            </a:r>
            <a:r>
              <a:rPr lang="en-US" sz="1200" i="1" dirty="0"/>
              <a:t>, 112301(04); </a:t>
            </a:r>
            <a:r>
              <a:rPr lang="en-US" sz="1200" b="1" i="1" u="sng" dirty="0"/>
              <a:t>92</a:t>
            </a:r>
            <a:r>
              <a:rPr lang="en-US" sz="1200" i="1" dirty="0"/>
              <a:t>, 182301(04).</a:t>
            </a:r>
          </a:p>
        </p:txBody>
      </p:sp>
      <p:sp>
        <p:nvSpPr>
          <p:cNvPr id="336900" name="Text Box 4"/>
          <p:cNvSpPr txBox="1">
            <a:spLocks noChangeArrowheads="1"/>
          </p:cNvSpPr>
          <p:nvPr/>
        </p:nvSpPr>
        <p:spPr bwMode="auto">
          <a:xfrm>
            <a:off x="1524000" y="990600"/>
            <a:ext cx="3084513" cy="376238"/>
          </a:xfrm>
          <a:prstGeom prst="rect">
            <a:avLst/>
          </a:prstGeom>
          <a:solidFill>
            <a:schemeClr val="bg1"/>
          </a:solidFill>
          <a:ln w="9525">
            <a:solidFill>
              <a:srgbClr val="CC0000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b="1">
                <a:effectLst>
                  <a:outerShdw blurRad="38100" dist="38100" dir="2700000" algn="tl">
                    <a:srgbClr val="DDDDDD"/>
                  </a:outerShdw>
                </a:effectLst>
              </a:rPr>
              <a:t>200GeV Au + Au collisions</a:t>
            </a:r>
            <a:endParaRPr lang="en-US" sz="1800"/>
          </a:p>
        </p:txBody>
      </p:sp>
      <p:pic>
        <p:nvPicPr>
          <p:cNvPr id="336901" name="Picture 5"/>
          <p:cNvPicPr>
            <a:picLocks noChangeAspect="1" noChangeArrowheads="1"/>
          </p:cNvPicPr>
          <p:nvPr/>
        </p:nvPicPr>
        <p:blipFill>
          <a:blip r:embed="rId3"/>
          <a:srcRect r="6918" b="7692"/>
          <a:stretch>
            <a:fillRect/>
          </a:stretch>
        </p:blipFill>
        <p:spPr bwMode="auto">
          <a:xfrm>
            <a:off x="0" y="1655763"/>
            <a:ext cx="5562600" cy="4135437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>
                <a:latin typeface="Arial"/>
                <a:cs typeface="Arial"/>
              </a:rPr>
              <a:t>Outline</a:t>
            </a:r>
            <a:endParaRPr lang="en-US" sz="3600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76400" y="1370886"/>
            <a:ext cx="6172200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 pitchFamily="-107" charset="0"/>
              <a:buAutoNum type="arabicParenR"/>
            </a:pPr>
            <a:r>
              <a:rPr lang="en-US" sz="3200" dirty="0" smtClean="0">
                <a:latin typeface="Arial"/>
                <a:cs typeface="Arial"/>
              </a:rPr>
              <a:t>Introduction</a:t>
            </a:r>
          </a:p>
          <a:p>
            <a:pPr marL="914400" lvl="1" indent="-457200">
              <a:buFont typeface="Arial" pitchFamily="-107" charset="0"/>
              <a:buNone/>
            </a:pPr>
            <a:r>
              <a:rPr lang="en-US" sz="2000" dirty="0" smtClean="0">
                <a:latin typeface="Arial"/>
                <a:cs typeface="Arial"/>
              </a:rPr>
              <a:t>	- Hydrodynamic approach</a:t>
            </a:r>
          </a:p>
          <a:p>
            <a:pPr marL="914400" lvl="1" indent="-457200">
              <a:buFont typeface="Arial" pitchFamily="-107" charset="0"/>
              <a:buNone/>
            </a:pPr>
            <a:r>
              <a:rPr lang="en-US" sz="2000" dirty="0" smtClean="0">
                <a:latin typeface="Arial"/>
                <a:cs typeface="Arial"/>
              </a:rPr>
              <a:t>	- Collectivity vs. local thermalization</a:t>
            </a:r>
          </a:p>
          <a:p>
            <a:pPr marL="914400" lvl="1" indent="-457200">
              <a:buFont typeface="Arial" pitchFamily="-107" charset="0"/>
              <a:buNone/>
            </a:pPr>
            <a:endParaRPr lang="en-US" sz="2000" dirty="0" smtClean="0">
              <a:latin typeface="Arial"/>
              <a:cs typeface="Arial"/>
            </a:endParaRPr>
          </a:p>
          <a:p>
            <a:pPr marL="914400" lvl="1" indent="-457200">
              <a:buFont typeface="Arial" pitchFamily="-107" charset="0"/>
              <a:buNone/>
            </a:pPr>
            <a:r>
              <a:rPr lang="en-US" sz="3200" dirty="0" smtClean="0">
                <a:latin typeface="Arial"/>
                <a:cs typeface="Arial"/>
              </a:rPr>
              <a:t>2) Recent experimental data</a:t>
            </a:r>
          </a:p>
          <a:p>
            <a:pPr marL="914400" lvl="1" indent="-457200">
              <a:buFont typeface="Arial" pitchFamily="-107" charset="0"/>
              <a:buNone/>
            </a:pPr>
            <a:r>
              <a:rPr lang="en-US" sz="2000" dirty="0" smtClean="0">
                <a:latin typeface="Arial"/>
                <a:cs typeface="Arial"/>
              </a:rPr>
              <a:t>	- Transverse momentum distributions</a:t>
            </a:r>
          </a:p>
          <a:p>
            <a:pPr marL="914400" lvl="1" indent="-457200">
              <a:buFont typeface="Arial" pitchFamily="-107" charset="0"/>
              <a:buNone/>
            </a:pPr>
            <a:r>
              <a:rPr lang="en-US" sz="2000" dirty="0" smtClean="0">
                <a:latin typeface="Arial"/>
                <a:cs typeface="Arial"/>
              </a:rPr>
              <a:t>	- Partonic collectivity at RHIC</a:t>
            </a:r>
          </a:p>
          <a:p>
            <a:pPr marL="914400" lvl="1" indent="-457200">
              <a:buFont typeface="Arial" pitchFamily="-107" charset="0"/>
              <a:buAutoNum type="arabicParenR"/>
            </a:pPr>
            <a:endParaRPr lang="en-US" sz="2000" dirty="0" smtClean="0">
              <a:latin typeface="Arial"/>
              <a:cs typeface="Arial"/>
            </a:endParaRPr>
          </a:p>
          <a:p>
            <a:pPr marL="914400" lvl="1" indent="-457200">
              <a:buFont typeface="Arial" pitchFamily="-107" charset="0"/>
              <a:buNone/>
            </a:pPr>
            <a:r>
              <a:rPr lang="en-US" sz="3200" dirty="0" smtClean="0">
                <a:latin typeface="Arial"/>
                <a:cs typeface="Arial"/>
              </a:rPr>
              <a:t>3) Outlook</a:t>
            </a:r>
          </a:p>
          <a:p>
            <a:pPr marL="914400" lvl="1" indent="-457200">
              <a:buFont typeface="Arial" pitchFamily="-107" charset="0"/>
              <a:buNone/>
            </a:pPr>
            <a:r>
              <a:rPr lang="en-US" sz="2000" dirty="0" smtClean="0">
                <a:latin typeface="Arial"/>
                <a:cs typeface="Arial"/>
              </a:rPr>
              <a:t>       - Heavy quark measurements</a:t>
            </a:r>
          </a:p>
          <a:p>
            <a:pPr marL="914400" lvl="1" indent="-457200">
              <a:buFont typeface="Arial" pitchFamily="-107" charset="0"/>
              <a:buNone/>
            </a:pPr>
            <a:r>
              <a:rPr lang="en-US" sz="2000" dirty="0" smtClean="0">
                <a:latin typeface="Arial"/>
                <a:cs typeface="Arial"/>
              </a:rPr>
              <a:t>		</a:t>
            </a:r>
            <a:r>
              <a:rPr lang="en-US" dirty="0" err="1" smtClean="0">
                <a:solidFill>
                  <a:srgbClr val="FF0000"/>
                </a:solidFill>
                <a:latin typeface="Wingdings"/>
                <a:ea typeface="Wingdings"/>
                <a:cs typeface="Wingdings"/>
              </a:rPr>
              <a:t></a:t>
            </a:r>
            <a:r>
              <a:rPr lang="en-US" smtClean="0">
                <a:solidFill>
                  <a:srgbClr val="FF0000"/>
                </a:solidFill>
                <a:latin typeface="Wingdings"/>
                <a:ea typeface="Wingdings"/>
                <a:cs typeface="Wingdings"/>
              </a:rPr>
              <a:t> </a:t>
            </a:r>
            <a:r>
              <a:rPr lang="en-US" b="1" i="1" smtClean="0">
                <a:solidFill>
                  <a:srgbClr val="FF0000"/>
                </a:solidFill>
                <a:latin typeface="Arial"/>
                <a:cs typeface="Arial"/>
              </a:rPr>
              <a:t>thermalization</a:t>
            </a:r>
            <a:endParaRPr lang="en-US" dirty="0" smtClean="0">
              <a:solidFill>
                <a:srgbClr val="FF0000"/>
              </a:solidFill>
              <a:latin typeface="Arial"/>
              <a:cs typeface="Arial"/>
            </a:endParaRPr>
          </a:p>
          <a:p>
            <a:pPr marL="914400" lvl="1" indent="-457200">
              <a:buFont typeface="Arial" pitchFamily="-107" charset="0"/>
              <a:buNone/>
            </a:pPr>
            <a:r>
              <a:rPr lang="en-US" sz="2000" dirty="0" smtClean="0">
                <a:latin typeface="Arial"/>
                <a:cs typeface="Arial"/>
              </a:rPr>
              <a:t>       - RHIC energy scan</a:t>
            </a:r>
          </a:p>
          <a:p>
            <a:pPr marL="914400" lvl="1" indent="-457200">
              <a:buFont typeface="Arial" pitchFamily="-107" charset="0"/>
              <a:buNone/>
            </a:pPr>
            <a:r>
              <a:rPr lang="en-US" sz="2000" dirty="0" smtClean="0">
                <a:latin typeface="Arial"/>
                <a:cs typeface="Arial"/>
              </a:rPr>
              <a:t>		</a:t>
            </a:r>
            <a:r>
              <a:rPr lang="en-US" dirty="0" err="1" smtClean="0">
                <a:solidFill>
                  <a:srgbClr val="FF0000"/>
                </a:solidFill>
                <a:latin typeface="Wingdings"/>
                <a:ea typeface="Wingdings"/>
                <a:cs typeface="Wingdings"/>
              </a:rPr>
              <a:t></a:t>
            </a:r>
            <a:r>
              <a:rPr lang="en-US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</a:rPr>
              <a:t> </a:t>
            </a:r>
            <a:r>
              <a:rPr lang="en-US" b="1" i="1" dirty="0" smtClean="0">
                <a:solidFill>
                  <a:srgbClr val="FF0000"/>
                </a:solidFill>
                <a:latin typeface="Arial"/>
                <a:ea typeface="Wingdings"/>
                <a:cs typeface="Arial"/>
              </a:rPr>
              <a:t>QCD tri-critical point</a:t>
            </a:r>
            <a:endParaRPr lang="en-US" b="1" i="1" dirty="0" smtClean="0">
              <a:latin typeface="Arial"/>
              <a:cs typeface="Arial"/>
            </a:endParaRPr>
          </a:p>
          <a:p>
            <a:pPr marL="914400" lvl="1" indent="-457200">
              <a:buFont typeface="Arial" pitchFamily="-107" charset="0"/>
              <a:buNone/>
            </a:pPr>
            <a:endParaRPr lang="en-US" sz="3200" dirty="0" smtClean="0">
              <a:latin typeface="Arial"/>
              <a:cs typeface="Arial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5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76200"/>
            <a:ext cx="7772400" cy="533400"/>
          </a:xfrm>
        </p:spPr>
        <p:txBody>
          <a:bodyPr/>
          <a:lstStyle/>
          <a:p>
            <a:r>
              <a:rPr lang="en-US"/>
              <a:t>Compare with Model Results</a:t>
            </a:r>
          </a:p>
        </p:txBody>
      </p:sp>
      <p:sp>
        <p:nvSpPr>
          <p:cNvPr id="334851" name="Rectangle 3"/>
          <p:cNvSpPr>
            <a:spLocks noChangeArrowheads="1"/>
          </p:cNvSpPr>
          <p:nvPr/>
        </p:nvSpPr>
        <p:spPr bwMode="auto">
          <a:xfrm>
            <a:off x="2024063" y="1847850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endParaRPr lang="en-US" sz="1800"/>
          </a:p>
        </p:txBody>
      </p:sp>
      <p:sp>
        <p:nvSpPr>
          <p:cNvPr id="334852" name="Rectangle 4"/>
          <p:cNvSpPr>
            <a:spLocks noChangeArrowheads="1"/>
          </p:cNvSpPr>
          <p:nvPr/>
        </p:nvSpPr>
        <p:spPr bwMode="auto">
          <a:xfrm>
            <a:off x="2422525" y="1797050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endParaRPr lang="en-US" sz="1800"/>
          </a:p>
        </p:txBody>
      </p:sp>
      <p:pic>
        <p:nvPicPr>
          <p:cNvPr id="334853" name="Picture 5"/>
          <p:cNvPicPr>
            <a:picLocks noChangeAspect="1" noChangeArrowheads="1"/>
          </p:cNvPicPr>
          <p:nvPr/>
        </p:nvPicPr>
        <p:blipFill>
          <a:blip r:embed="rId3"/>
          <a:srcRect t="5878" b="10364"/>
          <a:stretch>
            <a:fillRect/>
          </a:stretch>
        </p:blipFill>
        <p:spPr bwMode="auto">
          <a:xfrm>
            <a:off x="762000" y="762000"/>
            <a:ext cx="7556500" cy="4343400"/>
          </a:xfrm>
          <a:prstGeom prst="rect">
            <a:avLst/>
          </a:prstGeom>
          <a:noFill/>
        </p:spPr>
      </p:pic>
      <p:sp>
        <p:nvSpPr>
          <p:cNvPr id="334854" name="Rectangle 6"/>
          <p:cNvSpPr>
            <a:spLocks noChangeArrowheads="1"/>
          </p:cNvSpPr>
          <p:nvPr/>
        </p:nvSpPr>
        <p:spPr bwMode="auto">
          <a:xfrm>
            <a:off x="1447800" y="5334000"/>
            <a:ext cx="6629400" cy="925513"/>
          </a:xfrm>
          <a:prstGeom prst="rect">
            <a:avLst/>
          </a:prstGeom>
          <a:noFill/>
          <a:ln w="9525">
            <a:solidFill>
              <a:srgbClr val="DDA90B"/>
            </a:solidFill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 smtClean="0">
                <a:latin typeface="Arial"/>
                <a:cs typeface="Arial"/>
              </a:rPr>
              <a:t>- Hydro </a:t>
            </a:r>
            <a:r>
              <a:rPr lang="en-US" sz="1800" dirty="0">
                <a:latin typeface="Arial"/>
                <a:cs typeface="Arial"/>
              </a:rPr>
              <a:t>model works well for </a:t>
            </a:r>
            <a:r>
              <a:rPr lang="en-US" sz="1800" i="1" dirty="0" err="1">
                <a:sym typeface="Symbol" pitchFamily="-107" charset="2"/>
              </a:rPr>
              <a:t></a:t>
            </a:r>
            <a:r>
              <a:rPr lang="en-US" sz="1800" i="1" dirty="0">
                <a:sym typeface="Symbol" pitchFamily="-107" charset="2"/>
              </a:rPr>
              <a:t>, </a:t>
            </a:r>
            <a:r>
              <a:rPr lang="en-US" sz="1800" i="1" dirty="0">
                <a:latin typeface="Arial"/>
                <a:cs typeface="Arial"/>
                <a:sym typeface="Symbol" pitchFamily="-107" charset="2"/>
              </a:rPr>
              <a:t>K, </a:t>
            </a:r>
            <a:r>
              <a:rPr lang="en-US" sz="1800" i="1" dirty="0" err="1">
                <a:latin typeface="Arial"/>
                <a:cs typeface="Arial"/>
                <a:sym typeface="Symbol" pitchFamily="-107" charset="2"/>
              </a:rPr>
              <a:t>p</a:t>
            </a:r>
            <a:r>
              <a:rPr lang="en-US" sz="1800" dirty="0">
                <a:latin typeface="Arial"/>
                <a:cs typeface="Arial"/>
                <a:sym typeface="Symbol" pitchFamily="-107" charset="2"/>
              </a:rPr>
              <a:t>, but over-predicts flow for</a:t>
            </a:r>
            <a:r>
              <a:rPr lang="en-US" sz="1800" dirty="0" smtClean="0">
                <a:latin typeface="Arial"/>
                <a:cs typeface="Arial"/>
                <a:sym typeface="Symbol" pitchFamily="-107" charset="2"/>
              </a:rPr>
              <a:t> </a:t>
            </a:r>
          </a:p>
          <a:p>
            <a:r>
              <a:rPr lang="en-US" sz="1800" dirty="0" smtClean="0">
                <a:latin typeface="Arial"/>
                <a:cs typeface="Arial"/>
                <a:sym typeface="Symbol" pitchFamily="-107" charset="2"/>
              </a:rPr>
              <a:t>   </a:t>
            </a:r>
            <a:r>
              <a:rPr lang="en-US" sz="1800" b="1" dirty="0" smtClean="0">
                <a:latin typeface="Arial"/>
                <a:cs typeface="Arial"/>
                <a:sym typeface="Symbol" pitchFamily="-107" charset="2"/>
              </a:rPr>
              <a:t>multi</a:t>
            </a:r>
            <a:r>
              <a:rPr lang="en-US" sz="1800" b="1" dirty="0">
                <a:latin typeface="Arial"/>
                <a:cs typeface="Arial"/>
                <a:sym typeface="Symbol" pitchFamily="-107" charset="2"/>
              </a:rPr>
              <a:t>-strange </a:t>
            </a:r>
            <a:r>
              <a:rPr lang="en-US" sz="1800" b="1" dirty="0" smtClean="0">
                <a:latin typeface="Arial"/>
                <a:cs typeface="Arial"/>
                <a:sym typeface="Symbol" pitchFamily="-107" charset="2"/>
              </a:rPr>
              <a:t>hadrons </a:t>
            </a:r>
            <a:r>
              <a:rPr lang="en-US" dirty="0" smtClean="0">
                <a:latin typeface="Arial"/>
                <a:cs typeface="Arial"/>
                <a:sym typeface="Symbol" pitchFamily="-107" charset="2"/>
              </a:rPr>
              <a:t>- partonic flow only?!</a:t>
            </a:r>
            <a:endParaRPr lang="en-US" sz="1800" b="1" dirty="0" smtClean="0">
              <a:latin typeface="Arial"/>
              <a:cs typeface="Arial"/>
            </a:endParaRPr>
          </a:p>
          <a:p>
            <a:pPr eaLnBrk="1" hangingPunct="1"/>
            <a:r>
              <a:rPr lang="en-US" dirty="0" smtClean="0">
                <a:latin typeface="Arial"/>
                <a:cs typeface="Arial"/>
              </a:rPr>
              <a:t>- </a:t>
            </a:r>
            <a:r>
              <a:rPr lang="en-US" sz="1800" dirty="0" smtClean="0">
                <a:latin typeface="Arial"/>
                <a:cs typeface="Arial"/>
              </a:rPr>
              <a:t>Initial </a:t>
            </a:r>
            <a:r>
              <a:rPr lang="en-US" sz="1800" dirty="0">
                <a:latin typeface="Arial"/>
                <a:cs typeface="Arial"/>
              </a:rPr>
              <a:t>‘collective kick’ introduced </a:t>
            </a:r>
            <a:r>
              <a:rPr lang="en-US" sz="1200" i="1" dirty="0">
                <a:latin typeface="Arial"/>
                <a:cs typeface="Arial"/>
              </a:rPr>
              <a:t>(P. Kolb and R. Rapp, PRC67)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-304800"/>
            <a:ext cx="7772400" cy="1143000"/>
          </a:xfrm>
        </p:spPr>
        <p:txBody>
          <a:bodyPr/>
          <a:lstStyle/>
          <a:p>
            <a:r>
              <a:rPr lang="en-US" dirty="0"/>
              <a:t>Slope Parameter Systematics</a:t>
            </a:r>
          </a:p>
        </p:txBody>
      </p:sp>
      <p:sp>
        <p:nvSpPr>
          <p:cNvPr id="347139" name="Rectangle 3"/>
          <p:cNvSpPr>
            <a:spLocks noChangeArrowheads="1"/>
          </p:cNvSpPr>
          <p:nvPr/>
        </p:nvSpPr>
        <p:spPr bwMode="auto">
          <a:xfrm>
            <a:off x="8610600" y="9493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47140" name="Picture 4" descr="plot_phiomega_18mar06"/>
          <p:cNvPicPr>
            <a:picLocks noChangeAspect="1" noChangeArrowheads="1"/>
          </p:cNvPicPr>
          <p:nvPr/>
        </p:nvPicPr>
        <p:blipFill>
          <a:blip r:embed="rId4"/>
          <a:srcRect t="3941" b="8922"/>
          <a:stretch>
            <a:fillRect/>
          </a:stretch>
        </p:blipFill>
        <p:spPr bwMode="auto">
          <a:xfrm>
            <a:off x="381000" y="1066800"/>
            <a:ext cx="7924800" cy="5334000"/>
          </a:xfrm>
          <a:prstGeom prst="rect">
            <a:avLst/>
          </a:prstGeom>
          <a:noFill/>
        </p:spPr>
      </p:pic>
      <p:graphicFrame>
        <p:nvGraphicFramePr>
          <p:cNvPr id="347141" name="Object 5"/>
          <p:cNvGraphicFramePr>
            <a:graphicFrameLocks noChangeAspect="1"/>
          </p:cNvGraphicFramePr>
          <p:nvPr/>
        </p:nvGraphicFramePr>
        <p:xfrm>
          <a:off x="5637213" y="838200"/>
          <a:ext cx="2058987" cy="847725"/>
        </p:xfrm>
        <a:graphic>
          <a:graphicData uri="http://schemas.openxmlformats.org/presentationml/2006/ole">
            <p:oleObj spid="_x0000_s84994" name="Equation" r:id="rId5" imgW="1231900" imgH="508000" progId="Equation.3">
              <p:embed/>
            </p:oleObj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268976" y="2057400"/>
            <a:ext cx="1710775" cy="369332"/>
          </a:xfrm>
          <a:prstGeom prst="rect">
            <a:avLst/>
          </a:prstGeom>
          <a:noFill/>
          <a:ln w="28575" cap="flat" cmpd="sng">
            <a:solidFill>
              <a:schemeClr val="bg1"/>
            </a:solidFill>
            <a:round/>
          </a:ln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solidFill>
                  <a:srgbClr val="FF0000"/>
                </a:solidFill>
                <a:latin typeface="Arial"/>
                <a:cs typeface="Arial"/>
              </a:rPr>
              <a:t>Partonic flow!</a:t>
            </a:r>
            <a:endParaRPr lang="en-US" b="1" u="sng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rot="5400000">
            <a:off x="7537966" y="2813566"/>
            <a:ext cx="1154668" cy="381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rgbClr val="0D0D0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874" name="Rectangle 2"/>
          <p:cNvSpPr>
            <a:spLocks noChangeArrowheads="1"/>
          </p:cNvSpPr>
          <p:nvPr/>
        </p:nvSpPr>
        <p:spPr bwMode="auto">
          <a:xfrm>
            <a:off x="685800" y="1371600"/>
            <a:ext cx="7758113" cy="42672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  <a:prstDash val="dash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3875" name="Oval 3"/>
          <p:cNvSpPr>
            <a:spLocks noChangeArrowheads="1"/>
          </p:cNvSpPr>
          <p:nvPr/>
        </p:nvSpPr>
        <p:spPr bwMode="auto">
          <a:xfrm rot="-5396455">
            <a:off x="5864225" y="2441575"/>
            <a:ext cx="674688" cy="1277938"/>
          </a:xfrm>
          <a:prstGeom prst="ellipse">
            <a:avLst/>
          </a:prstGeom>
          <a:gradFill rotWithShape="0">
            <a:gsLst>
              <a:gs pos="0">
                <a:srgbClr val="FFFF00"/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CC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3876" name="Line 4"/>
          <p:cNvSpPr>
            <a:spLocks noChangeShapeType="1"/>
          </p:cNvSpPr>
          <p:nvPr/>
        </p:nvSpPr>
        <p:spPr bwMode="auto">
          <a:xfrm rot="-5400000">
            <a:off x="5707063" y="2555875"/>
            <a:ext cx="995362" cy="15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 type="triangle" w="sm" len="lg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3877" name="Line 5"/>
          <p:cNvSpPr>
            <a:spLocks noChangeShapeType="1"/>
          </p:cNvSpPr>
          <p:nvPr/>
        </p:nvSpPr>
        <p:spPr bwMode="auto">
          <a:xfrm>
            <a:off x="6202363" y="3054350"/>
            <a:ext cx="1416050" cy="15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 type="triangle" w="sm" len="lg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3878" name="Oval 6"/>
          <p:cNvSpPr>
            <a:spLocks noChangeArrowheads="1"/>
          </p:cNvSpPr>
          <p:nvPr/>
        </p:nvSpPr>
        <p:spPr bwMode="auto">
          <a:xfrm>
            <a:off x="1684338" y="2413000"/>
            <a:ext cx="1347787" cy="1287463"/>
          </a:xfrm>
          <a:prstGeom prst="ellipse">
            <a:avLst/>
          </a:prstGeom>
          <a:gradFill rotWithShape="0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3175">
            <a:solidFill>
              <a:schemeClr val="tx1"/>
            </a:solidFill>
            <a:prstDash val="lgDash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3879" name="Oval 7"/>
          <p:cNvSpPr>
            <a:spLocks noChangeArrowheads="1"/>
          </p:cNvSpPr>
          <p:nvPr/>
        </p:nvSpPr>
        <p:spPr bwMode="auto">
          <a:xfrm>
            <a:off x="2255838" y="2413000"/>
            <a:ext cx="1347787" cy="1287463"/>
          </a:xfrm>
          <a:prstGeom prst="ellipse">
            <a:avLst/>
          </a:prstGeom>
          <a:gradFill rotWithShape="0">
            <a:gsLst>
              <a:gs pos="0">
                <a:srgbClr val="FF9933"/>
              </a:gs>
              <a:gs pos="100000">
                <a:srgbClr val="FF9933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prstDash val="lgDash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3880" name="Text Box 8"/>
          <p:cNvSpPr txBox="1">
            <a:spLocks noChangeArrowheads="1"/>
          </p:cNvSpPr>
          <p:nvPr/>
        </p:nvSpPr>
        <p:spPr bwMode="auto">
          <a:xfrm>
            <a:off x="2489200" y="1695450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600">
                <a:solidFill>
                  <a:schemeClr val="bg1"/>
                </a:solidFill>
                <a:latin typeface="BellGothic" pitchFamily="34" charset="0"/>
              </a:rPr>
              <a:t>y</a:t>
            </a:r>
          </a:p>
        </p:txBody>
      </p:sp>
      <p:sp>
        <p:nvSpPr>
          <p:cNvPr id="463881" name="Text Box 9"/>
          <p:cNvSpPr txBox="1">
            <a:spLocks noChangeArrowheads="1"/>
          </p:cNvSpPr>
          <p:nvPr/>
        </p:nvSpPr>
        <p:spPr bwMode="auto">
          <a:xfrm>
            <a:off x="3773488" y="2728913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600">
                <a:solidFill>
                  <a:schemeClr val="bg1"/>
                </a:solidFill>
                <a:latin typeface="BellGothic" pitchFamily="34" charset="0"/>
              </a:rPr>
              <a:t>x</a:t>
            </a:r>
            <a:endParaRPr lang="en-US" sz="1600" baseline="-25000">
              <a:solidFill>
                <a:schemeClr val="bg1"/>
              </a:solidFill>
              <a:latin typeface="BellGothic" pitchFamily="34" charset="0"/>
            </a:endParaRPr>
          </a:p>
        </p:txBody>
      </p:sp>
      <p:sp>
        <p:nvSpPr>
          <p:cNvPr id="463882" name="Oval 10"/>
          <p:cNvSpPr>
            <a:spLocks noChangeArrowheads="1"/>
          </p:cNvSpPr>
          <p:nvPr/>
        </p:nvSpPr>
        <p:spPr bwMode="auto">
          <a:xfrm>
            <a:off x="2254250" y="2424113"/>
            <a:ext cx="736600" cy="1277937"/>
          </a:xfrm>
          <a:prstGeom prst="ellipse">
            <a:avLst/>
          </a:prstGeom>
          <a:gradFill rotWithShape="0">
            <a:gsLst>
              <a:gs pos="0">
                <a:srgbClr val="00CC00"/>
              </a:gs>
              <a:gs pos="50000">
                <a:srgbClr val="006600"/>
              </a:gs>
              <a:gs pos="100000">
                <a:srgbClr val="00CC00"/>
              </a:gs>
            </a:gsLst>
            <a:lin ang="0" scaled="1"/>
          </a:gradFill>
          <a:ln w="9525">
            <a:solidFill>
              <a:srgbClr val="00CC00"/>
            </a:solidFill>
            <a:prstDash val="lgDash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3883" name="Line 11"/>
          <p:cNvSpPr>
            <a:spLocks noChangeShapeType="1"/>
          </p:cNvSpPr>
          <p:nvPr/>
        </p:nvSpPr>
        <p:spPr bwMode="auto">
          <a:xfrm>
            <a:off x="2627313" y="3068638"/>
            <a:ext cx="1235075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 type="triangle" w="sm" len="lg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3884" name="Line 12"/>
          <p:cNvSpPr>
            <a:spLocks noChangeShapeType="1"/>
          </p:cNvSpPr>
          <p:nvPr/>
        </p:nvSpPr>
        <p:spPr bwMode="auto">
          <a:xfrm flipV="1">
            <a:off x="2627313" y="2079625"/>
            <a:ext cx="1587" cy="10033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 type="triangle" w="sm" len="lg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3885" name="Text Box 13"/>
          <p:cNvSpPr txBox="1">
            <a:spLocks noChangeArrowheads="1"/>
          </p:cNvSpPr>
          <p:nvPr/>
        </p:nvSpPr>
        <p:spPr bwMode="auto">
          <a:xfrm rot="16278">
            <a:off x="6057900" y="1712913"/>
            <a:ext cx="3667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600">
                <a:solidFill>
                  <a:schemeClr val="bg1"/>
                </a:solidFill>
                <a:latin typeface="BellGothic" pitchFamily="34" charset="0"/>
              </a:rPr>
              <a:t>p</a:t>
            </a:r>
            <a:r>
              <a:rPr lang="en-US" sz="1600" baseline="-25000">
                <a:solidFill>
                  <a:schemeClr val="bg1"/>
                </a:solidFill>
                <a:latin typeface="BellGothic" pitchFamily="34" charset="0"/>
              </a:rPr>
              <a:t>y</a:t>
            </a:r>
            <a:endParaRPr lang="en-US" sz="1600">
              <a:solidFill>
                <a:schemeClr val="bg1"/>
              </a:solidFill>
              <a:latin typeface="BellGothic" pitchFamily="34" charset="0"/>
            </a:endParaRPr>
          </a:p>
        </p:txBody>
      </p:sp>
      <p:sp>
        <p:nvSpPr>
          <p:cNvPr id="463886" name="Text Box 14"/>
          <p:cNvSpPr txBox="1">
            <a:spLocks noChangeArrowheads="1"/>
          </p:cNvSpPr>
          <p:nvPr/>
        </p:nvSpPr>
        <p:spPr bwMode="auto">
          <a:xfrm rot="32774">
            <a:off x="7537450" y="2722563"/>
            <a:ext cx="5492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600">
                <a:solidFill>
                  <a:schemeClr val="bg1"/>
                </a:solidFill>
                <a:latin typeface="BellGothic" pitchFamily="34" charset="0"/>
              </a:rPr>
              <a:t>p</a:t>
            </a:r>
            <a:r>
              <a:rPr lang="en-US" sz="1600" baseline="-25000">
                <a:solidFill>
                  <a:schemeClr val="bg1"/>
                </a:solidFill>
                <a:latin typeface="BellGothic" pitchFamily="34" charset="0"/>
              </a:rPr>
              <a:t>x</a:t>
            </a:r>
          </a:p>
        </p:txBody>
      </p:sp>
      <p:sp>
        <p:nvSpPr>
          <p:cNvPr id="463887" name="AutoShape 15"/>
          <p:cNvSpPr>
            <a:spLocks noChangeArrowheads="1"/>
          </p:cNvSpPr>
          <p:nvPr/>
        </p:nvSpPr>
        <p:spPr bwMode="auto">
          <a:xfrm rot="-13364457">
            <a:off x="5373688" y="3359150"/>
            <a:ext cx="252412" cy="889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0">
            <a:gsLst>
              <a:gs pos="0">
                <a:srgbClr val="FF3300"/>
              </a:gs>
              <a:gs pos="100000">
                <a:srgbClr val="FFFF00"/>
              </a:gs>
            </a:gsLst>
            <a:lin ang="0" scaled="1"/>
          </a:gra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3888" name="AutoShape 16"/>
          <p:cNvSpPr>
            <a:spLocks noChangeArrowheads="1"/>
          </p:cNvSpPr>
          <p:nvPr/>
        </p:nvSpPr>
        <p:spPr bwMode="auto">
          <a:xfrm rot="2195161">
            <a:off x="6772275" y="3367088"/>
            <a:ext cx="257175" cy="87312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0">
            <a:gsLst>
              <a:gs pos="0">
                <a:srgbClr val="FF3300"/>
              </a:gs>
              <a:gs pos="100000">
                <a:srgbClr val="FFFF00"/>
              </a:gs>
            </a:gsLst>
            <a:lin ang="0" scaled="1"/>
          </a:gra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3889" name="AutoShape 17"/>
          <p:cNvSpPr>
            <a:spLocks noChangeArrowheads="1"/>
          </p:cNvSpPr>
          <p:nvPr/>
        </p:nvSpPr>
        <p:spPr bwMode="auto">
          <a:xfrm rot="-8195698">
            <a:off x="5449888" y="2676525"/>
            <a:ext cx="250825" cy="90488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0">
            <a:gsLst>
              <a:gs pos="0">
                <a:srgbClr val="FF3300"/>
              </a:gs>
              <a:gs pos="100000">
                <a:srgbClr val="FFFF00"/>
              </a:gs>
            </a:gsLst>
            <a:lin ang="0" scaled="1"/>
          </a:gra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3890" name="AutoShape 18"/>
          <p:cNvSpPr>
            <a:spLocks noChangeArrowheads="1"/>
          </p:cNvSpPr>
          <p:nvPr/>
        </p:nvSpPr>
        <p:spPr bwMode="auto">
          <a:xfrm rot="-6451382">
            <a:off x="5726112" y="2552701"/>
            <a:ext cx="250825" cy="889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0">
            <a:gsLst>
              <a:gs pos="0">
                <a:srgbClr val="FF3300"/>
              </a:gs>
              <a:gs pos="100000">
                <a:srgbClr val="FFFF00"/>
              </a:gs>
            </a:gsLst>
            <a:lin ang="0" scaled="1"/>
          </a:gra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3891" name="AutoShape 19"/>
          <p:cNvSpPr>
            <a:spLocks noChangeArrowheads="1"/>
          </p:cNvSpPr>
          <p:nvPr/>
        </p:nvSpPr>
        <p:spPr bwMode="auto">
          <a:xfrm rot="-2675131">
            <a:off x="6751638" y="2720975"/>
            <a:ext cx="250825" cy="90488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0">
            <a:gsLst>
              <a:gs pos="0">
                <a:srgbClr val="FF3300"/>
              </a:gs>
              <a:gs pos="100000">
                <a:srgbClr val="FFFF00"/>
              </a:gs>
            </a:gsLst>
            <a:lin ang="0" scaled="1"/>
          </a:gra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3892" name="AutoShape 20"/>
          <p:cNvSpPr>
            <a:spLocks noChangeArrowheads="1"/>
          </p:cNvSpPr>
          <p:nvPr/>
        </p:nvSpPr>
        <p:spPr bwMode="auto">
          <a:xfrm rot="5363457">
            <a:off x="6084888" y="3565525"/>
            <a:ext cx="252412" cy="90488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0">
            <a:gsLst>
              <a:gs pos="0">
                <a:srgbClr val="FF3300"/>
              </a:gs>
              <a:gs pos="100000">
                <a:srgbClr val="FFFF00"/>
              </a:gs>
            </a:gsLst>
            <a:lin ang="0" scaled="1"/>
          </a:gra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3893" name="AutoShape 21"/>
          <p:cNvSpPr>
            <a:spLocks noChangeArrowheads="1"/>
          </p:cNvSpPr>
          <p:nvPr/>
        </p:nvSpPr>
        <p:spPr bwMode="auto">
          <a:xfrm rot="24786">
            <a:off x="6889750" y="3035300"/>
            <a:ext cx="257175" cy="87313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0">
            <a:gsLst>
              <a:gs pos="0">
                <a:srgbClr val="FF3300"/>
              </a:gs>
              <a:gs pos="100000">
                <a:srgbClr val="FFFF00"/>
              </a:gs>
            </a:gsLst>
            <a:lin ang="0" scaled="1"/>
          </a:gra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3894" name="AutoShape 22"/>
          <p:cNvSpPr>
            <a:spLocks noChangeArrowheads="1"/>
          </p:cNvSpPr>
          <p:nvPr/>
        </p:nvSpPr>
        <p:spPr bwMode="auto">
          <a:xfrm rot="3817646">
            <a:off x="6463507" y="3540919"/>
            <a:ext cx="252412" cy="889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0">
            <a:gsLst>
              <a:gs pos="0">
                <a:srgbClr val="FF3300"/>
              </a:gs>
              <a:gs pos="100000">
                <a:srgbClr val="FFFF00"/>
              </a:gs>
            </a:gsLst>
            <a:lin ang="0" scaled="1"/>
          </a:gra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3895" name="AutoShape 23"/>
          <p:cNvSpPr>
            <a:spLocks noChangeArrowheads="1"/>
          </p:cNvSpPr>
          <p:nvPr/>
        </p:nvSpPr>
        <p:spPr bwMode="auto">
          <a:xfrm rot="-4256754">
            <a:off x="6408737" y="2566988"/>
            <a:ext cx="250825" cy="889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0">
            <a:gsLst>
              <a:gs pos="0">
                <a:srgbClr val="FF3300"/>
              </a:gs>
              <a:gs pos="100000">
                <a:srgbClr val="FFFF00"/>
              </a:gs>
            </a:gsLst>
            <a:lin ang="0" scaled="1"/>
          </a:gra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3896" name="AutoShape 24"/>
          <p:cNvSpPr>
            <a:spLocks noChangeArrowheads="1"/>
          </p:cNvSpPr>
          <p:nvPr/>
        </p:nvSpPr>
        <p:spPr bwMode="auto">
          <a:xfrm rot="-10731225">
            <a:off x="5256213" y="3013075"/>
            <a:ext cx="257175" cy="87313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0">
            <a:gsLst>
              <a:gs pos="0">
                <a:srgbClr val="FF3300"/>
              </a:gs>
              <a:gs pos="100000">
                <a:srgbClr val="FFFF00"/>
              </a:gs>
            </a:gsLst>
            <a:lin ang="0" scaled="1"/>
          </a:gra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3897" name="AutoShape 25"/>
          <p:cNvSpPr>
            <a:spLocks noChangeArrowheads="1"/>
          </p:cNvSpPr>
          <p:nvPr/>
        </p:nvSpPr>
        <p:spPr bwMode="auto">
          <a:xfrm rot="-5502003">
            <a:off x="6067425" y="2506663"/>
            <a:ext cx="250825" cy="889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0">
            <a:gsLst>
              <a:gs pos="0">
                <a:srgbClr val="FF3300"/>
              </a:gs>
              <a:gs pos="100000">
                <a:srgbClr val="FFFF00"/>
              </a:gs>
            </a:gsLst>
            <a:lin ang="0" scaled="1"/>
          </a:gra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3898" name="AutoShape 26"/>
          <p:cNvSpPr>
            <a:spLocks noChangeArrowheads="1"/>
          </p:cNvSpPr>
          <p:nvPr/>
        </p:nvSpPr>
        <p:spPr bwMode="auto">
          <a:xfrm rot="6601722">
            <a:off x="5712619" y="3531394"/>
            <a:ext cx="252412" cy="889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0">
            <a:gsLst>
              <a:gs pos="0">
                <a:srgbClr val="FF3300"/>
              </a:gs>
              <a:gs pos="100000">
                <a:srgbClr val="FFFF00"/>
              </a:gs>
            </a:gsLst>
            <a:lin ang="0" scaled="1"/>
          </a:gra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3899" name="Text Box 27"/>
          <p:cNvSpPr txBox="1">
            <a:spLocks noChangeArrowheads="1"/>
          </p:cNvSpPr>
          <p:nvPr/>
        </p:nvSpPr>
        <p:spPr bwMode="auto">
          <a:xfrm>
            <a:off x="1001713" y="889000"/>
            <a:ext cx="7140575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1800" dirty="0">
                <a:solidFill>
                  <a:schemeClr val="bg1"/>
                </a:solidFill>
                <a:latin typeface="Arial"/>
                <a:cs typeface="Arial"/>
              </a:rPr>
              <a:t>coordinate-space-anisotropy        </a:t>
            </a:r>
            <a:r>
              <a:rPr lang="en-US" sz="2000" dirty="0" err="1">
                <a:solidFill>
                  <a:schemeClr val="bg1"/>
                </a:solidFill>
                <a:latin typeface="Arial"/>
                <a:cs typeface="Arial"/>
                <a:sym typeface="Zapf Dingbats" pitchFamily="-107" charset="2"/>
              </a:rPr>
              <a:t></a:t>
            </a:r>
            <a:r>
              <a:rPr lang="en-US" sz="1800" dirty="0">
                <a:solidFill>
                  <a:schemeClr val="bg1"/>
                </a:solidFill>
                <a:latin typeface="Arial"/>
                <a:cs typeface="Arial"/>
              </a:rPr>
              <a:t>      momentum-space-anisotropy</a:t>
            </a:r>
          </a:p>
        </p:txBody>
      </p:sp>
      <p:sp>
        <p:nvSpPr>
          <p:cNvPr id="463900" name="Text Box 28"/>
          <p:cNvSpPr txBox="1">
            <a:spLocks noChangeArrowheads="1"/>
          </p:cNvSpPr>
          <p:nvPr/>
        </p:nvSpPr>
        <p:spPr bwMode="auto">
          <a:xfrm>
            <a:off x="1765300" y="4851400"/>
            <a:ext cx="18415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endParaRPr lang="en-US" b="1">
              <a:solidFill>
                <a:srgbClr val="CC0000"/>
              </a:solidFill>
            </a:endParaRPr>
          </a:p>
        </p:txBody>
      </p:sp>
      <p:sp>
        <p:nvSpPr>
          <p:cNvPr id="463901" name="Text Box 29"/>
          <p:cNvSpPr txBox="1">
            <a:spLocks noGrp="1" noChangeArrowheads="1"/>
          </p:cNvSpPr>
          <p:nvPr>
            <p:ph type="title"/>
          </p:nvPr>
        </p:nvSpPr>
        <p:spPr>
          <a:xfrm>
            <a:off x="1587500" y="111125"/>
            <a:ext cx="5922963" cy="442913"/>
          </a:xfrm>
          <a:noFill/>
          <a:ln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Anisotropy Parameter v</a:t>
            </a:r>
            <a:r>
              <a:rPr lang="en-US" baseline="-25000" dirty="0">
                <a:solidFill>
                  <a:schemeClr val="bg1"/>
                </a:solidFill>
              </a:rPr>
              <a:t>2</a:t>
            </a:r>
            <a:endParaRPr lang="en-US" baseline="-25000" dirty="0"/>
          </a:p>
        </p:txBody>
      </p:sp>
      <p:graphicFrame>
        <p:nvGraphicFramePr>
          <p:cNvPr id="463902" name="Object 30"/>
          <p:cNvGraphicFramePr>
            <a:graphicFrameLocks noChangeAspect="1"/>
          </p:cNvGraphicFramePr>
          <p:nvPr/>
        </p:nvGraphicFramePr>
        <p:xfrm>
          <a:off x="1190625" y="4572000"/>
          <a:ext cx="6919913" cy="830263"/>
        </p:xfrm>
        <a:graphic>
          <a:graphicData uri="http://schemas.openxmlformats.org/presentationml/2006/ole">
            <p:oleObj spid="_x0000_s65538" name="Equation" r:id="rId4" imgW="3594100" imgH="431800" progId="Equation.3">
              <p:embed/>
            </p:oleObj>
          </a:graphicData>
        </a:graphic>
      </p:graphicFrame>
      <p:sp>
        <p:nvSpPr>
          <p:cNvPr id="463903" name="Text Box 31"/>
          <p:cNvSpPr txBox="1">
            <a:spLocks noChangeArrowheads="1"/>
          </p:cNvSpPr>
          <p:nvPr/>
        </p:nvSpPr>
        <p:spPr bwMode="auto">
          <a:xfrm>
            <a:off x="1834230" y="5943600"/>
            <a:ext cx="540477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b="1" dirty="0">
                <a:solidFill>
                  <a:schemeClr val="bg1"/>
                </a:solidFill>
                <a:latin typeface="Arial"/>
                <a:cs typeface="Arial"/>
              </a:rPr>
              <a:t>Initial/final conditions, EoS, degrees of freedom</a:t>
            </a:r>
            <a:endParaRPr lang="en-US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946" name="Picture 2"/>
          <p:cNvPicPr>
            <a:picLocks noChangeAspect="1" noChangeArrowheads="1"/>
          </p:cNvPicPr>
          <p:nvPr/>
        </p:nvPicPr>
        <p:blipFill>
          <a:blip r:embed="rId3"/>
          <a:srcRect l="3703" t="4236" r="5292" b="9647"/>
          <a:stretch>
            <a:fillRect/>
          </a:stretch>
        </p:blipFill>
        <p:spPr bwMode="auto">
          <a:xfrm>
            <a:off x="990600" y="685800"/>
            <a:ext cx="6553200" cy="4648200"/>
          </a:xfrm>
          <a:prstGeom prst="rect">
            <a:avLst/>
          </a:prstGeom>
          <a:noFill/>
        </p:spPr>
      </p:pic>
      <p:sp>
        <p:nvSpPr>
          <p:cNvPr id="338947" name="Rectangle 3"/>
          <p:cNvSpPr>
            <a:spLocks noGrp="1" noChangeArrowheads="1"/>
          </p:cNvSpPr>
          <p:nvPr>
            <p:ph type="title"/>
          </p:nvPr>
        </p:nvSpPr>
        <p:spPr>
          <a:xfrm>
            <a:off x="2362200" y="-152400"/>
            <a:ext cx="4953000" cy="792163"/>
          </a:xfrm>
        </p:spPr>
        <p:txBody>
          <a:bodyPr/>
          <a:lstStyle/>
          <a:p>
            <a:r>
              <a:rPr lang="en-US"/>
              <a:t>v</a:t>
            </a:r>
            <a:r>
              <a:rPr lang="en-US" baseline="-25000"/>
              <a:t>2</a:t>
            </a:r>
            <a:r>
              <a:rPr lang="en-US"/>
              <a:t> at Low p</a:t>
            </a:r>
            <a:r>
              <a:rPr lang="en-US" baseline="-25000"/>
              <a:t>T </a:t>
            </a:r>
            <a:r>
              <a:rPr lang="en-US"/>
              <a:t>Region</a:t>
            </a:r>
          </a:p>
        </p:txBody>
      </p:sp>
      <p:sp>
        <p:nvSpPr>
          <p:cNvPr id="338948" name="Rectangle 4"/>
          <p:cNvSpPr>
            <a:spLocks noChangeArrowheads="1"/>
          </p:cNvSpPr>
          <p:nvPr/>
        </p:nvSpPr>
        <p:spPr bwMode="auto">
          <a:xfrm>
            <a:off x="533400" y="5410200"/>
            <a:ext cx="8077200" cy="925513"/>
          </a:xfrm>
          <a:prstGeom prst="rect">
            <a:avLst/>
          </a:prstGeom>
          <a:noFill/>
          <a:ln w="9525">
            <a:solidFill>
              <a:srgbClr val="CC0000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>
              <a:buFontTx/>
              <a:buChar char="-"/>
            </a:pPr>
            <a:r>
              <a:rPr lang="en-US" sz="1800" dirty="0">
                <a:latin typeface="Arial"/>
                <a:cs typeface="Arial"/>
              </a:rPr>
              <a:t>   Minimum bias data!     </a:t>
            </a:r>
          </a:p>
          <a:p>
            <a:pPr eaLnBrk="1" hangingPunct="1">
              <a:buFontTx/>
              <a:buChar char="-"/>
            </a:pPr>
            <a:r>
              <a:rPr lang="en-US" sz="1800" dirty="0">
                <a:latin typeface="Arial"/>
                <a:cs typeface="Arial"/>
              </a:rPr>
              <a:t>   At low p</a:t>
            </a:r>
            <a:r>
              <a:rPr lang="en-US" sz="1800" baseline="-25000" dirty="0">
                <a:latin typeface="Arial"/>
                <a:cs typeface="Arial"/>
              </a:rPr>
              <a:t>T</a:t>
            </a:r>
            <a:r>
              <a:rPr lang="en-US" sz="1800" dirty="0">
                <a:latin typeface="Arial"/>
                <a:cs typeface="Arial"/>
              </a:rPr>
              <a:t>, model result fits mass hierarchy well - </a:t>
            </a:r>
            <a:r>
              <a:rPr lang="en-US" sz="1800" i="1" dirty="0">
                <a:solidFill>
                  <a:srgbClr val="800000"/>
                </a:solidFill>
                <a:latin typeface="Arial"/>
                <a:cs typeface="Arial"/>
              </a:rPr>
              <a:t>Collective motion at RHIC</a:t>
            </a:r>
          </a:p>
          <a:p>
            <a:pPr eaLnBrk="1" hangingPunct="1"/>
            <a:r>
              <a:rPr lang="en-US" sz="1800" dirty="0">
                <a:latin typeface="Arial"/>
                <a:cs typeface="Arial"/>
              </a:rPr>
              <a:t>-   More work needed to fix the details in the model calculations.</a:t>
            </a:r>
          </a:p>
        </p:txBody>
      </p:sp>
      <p:sp>
        <p:nvSpPr>
          <p:cNvPr id="338949" name="Rectangle 5"/>
          <p:cNvSpPr>
            <a:spLocks noChangeArrowheads="1"/>
          </p:cNvSpPr>
          <p:nvPr/>
        </p:nvSpPr>
        <p:spPr bwMode="auto">
          <a:xfrm rot="5386176">
            <a:off x="5511800" y="2863850"/>
            <a:ext cx="3725863" cy="284163"/>
          </a:xfrm>
          <a:prstGeom prst="rect">
            <a:avLst/>
          </a:prstGeom>
          <a:solidFill>
            <a:schemeClr val="bg1"/>
          </a:solidFill>
          <a:ln w="9525">
            <a:solidFill>
              <a:srgbClr val="F3961E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200" i="1"/>
              <a:t>P. Hu</a:t>
            </a:r>
            <a:r>
              <a:rPr lang="en-US" sz="1200" i="1">
                <a:solidFill>
                  <a:srgbClr val="000000"/>
                </a:solidFill>
                <a:latin typeface="Helvetica" pitchFamily="-107" charset="0"/>
              </a:rPr>
              <a:t>ovinen, private communications, 2004              </a:t>
            </a:r>
            <a:endParaRPr lang="en-US">
              <a:solidFill>
                <a:srgbClr val="000000"/>
              </a:solidFill>
              <a:latin typeface="Helvetica" pitchFamily="-107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-228600"/>
            <a:ext cx="8001000" cy="1143000"/>
          </a:xfrm>
        </p:spPr>
        <p:txBody>
          <a:bodyPr/>
          <a:lstStyle/>
          <a:p>
            <a:r>
              <a:rPr lang="en-US" sz="3200" dirty="0"/>
              <a:t>Collectivity, </a:t>
            </a:r>
            <a:r>
              <a:rPr lang="en-US" sz="3200" dirty="0" err="1"/>
              <a:t>Deconfinement</a:t>
            </a:r>
            <a:r>
              <a:rPr lang="en-US" sz="3200" dirty="0"/>
              <a:t> at RHIC</a:t>
            </a:r>
            <a:endParaRPr lang="en-US" dirty="0"/>
          </a:p>
        </p:txBody>
      </p:sp>
      <p:sp>
        <p:nvSpPr>
          <p:cNvPr id="340995" name="Rectangle 3"/>
          <p:cNvSpPr>
            <a:spLocks noChangeArrowheads="1"/>
          </p:cNvSpPr>
          <p:nvPr/>
        </p:nvSpPr>
        <p:spPr bwMode="auto">
          <a:xfrm>
            <a:off x="5638800" y="762000"/>
            <a:ext cx="3200400" cy="5601533"/>
          </a:xfrm>
          <a:prstGeom prst="rect">
            <a:avLst/>
          </a:prstGeom>
          <a:noFill/>
          <a:ln w="9525">
            <a:solidFill>
              <a:srgbClr val="CD5613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indent="-457200" eaLnBrk="1" hangingPunct="1">
              <a:buFont typeface="Times" pitchFamily="-107" charset="0"/>
              <a:buNone/>
            </a:pPr>
            <a:r>
              <a:rPr lang="en-US" sz="2000" dirty="0">
                <a:latin typeface="Arial"/>
                <a:cs typeface="Arial"/>
              </a:rPr>
              <a:t> -  v</a:t>
            </a:r>
            <a:r>
              <a:rPr lang="en-US" sz="2000" baseline="-25000" dirty="0">
                <a:latin typeface="Arial"/>
                <a:cs typeface="Arial"/>
              </a:rPr>
              <a:t>2</a:t>
            </a:r>
            <a:r>
              <a:rPr lang="en-US" sz="2000" dirty="0">
                <a:latin typeface="Arial"/>
                <a:cs typeface="Arial"/>
              </a:rPr>
              <a:t> of light hadrons and</a:t>
            </a:r>
          </a:p>
          <a:p>
            <a:pPr marL="457200" indent="-457200" eaLnBrk="1" hangingPunct="1">
              <a:buFont typeface="Times" pitchFamily="-107" charset="0"/>
              <a:buNone/>
            </a:pPr>
            <a:r>
              <a:rPr lang="en-US" sz="2000" dirty="0">
                <a:latin typeface="Arial"/>
                <a:cs typeface="Arial"/>
              </a:rPr>
              <a:t>    multi-strange hadrons</a:t>
            </a:r>
          </a:p>
          <a:p>
            <a:pPr marL="457200" indent="-457200" eaLnBrk="1" hangingPunct="1">
              <a:buFont typeface="Times" pitchFamily="-107" charset="0"/>
              <a:buNone/>
            </a:pPr>
            <a:r>
              <a:rPr lang="en-US" sz="2000" dirty="0">
                <a:latin typeface="Arial"/>
                <a:cs typeface="Arial"/>
              </a:rPr>
              <a:t> -  scaling by the </a:t>
            </a:r>
            <a:r>
              <a:rPr lang="en-US" sz="2000" dirty="0" smtClean="0">
                <a:latin typeface="Arial"/>
                <a:cs typeface="Arial"/>
              </a:rPr>
              <a:t>number</a:t>
            </a:r>
          </a:p>
          <a:p>
            <a:pPr marL="457200" indent="-457200" eaLnBrk="1" hangingPunct="1">
              <a:buFont typeface="Times" pitchFamily="-107" charset="0"/>
              <a:buNone/>
            </a:pPr>
            <a:r>
              <a:rPr lang="en-US" sz="2000" dirty="0" smtClean="0">
                <a:latin typeface="Arial"/>
                <a:cs typeface="Arial"/>
              </a:rPr>
              <a:t>    of quarks</a:t>
            </a:r>
          </a:p>
          <a:p>
            <a:pPr marL="457200" indent="-457200" eaLnBrk="1" hangingPunct="1">
              <a:buFont typeface="Times" pitchFamily="-107" charset="0"/>
              <a:buNone/>
            </a:pPr>
            <a:endParaRPr lang="en-US" sz="1800" dirty="0" smtClean="0"/>
          </a:p>
          <a:p>
            <a:pPr marL="457200" indent="-457200" eaLnBrk="1" hangingPunct="1">
              <a:buFont typeface="Times" pitchFamily="-107" charset="0"/>
              <a:buNone/>
            </a:pPr>
            <a:r>
              <a:rPr lang="en-US" sz="2000" dirty="0">
                <a:latin typeface="Arial"/>
                <a:cs typeface="Arial"/>
              </a:rPr>
              <a:t> At RHIC:</a:t>
            </a:r>
          </a:p>
          <a:p>
            <a:pPr marL="457200" indent="-457200" eaLnBrk="1" hangingPunct="1">
              <a:buFont typeface="Times" pitchFamily="-107" charset="0"/>
              <a:buNone/>
            </a:pPr>
            <a:r>
              <a:rPr lang="en-US" sz="2000" b="1" dirty="0" err="1">
                <a:solidFill>
                  <a:srgbClr val="B21925"/>
                </a:solidFill>
                <a:sym typeface="Zapf Dingbats" pitchFamily="-107" charset="2"/>
              </a:rPr>
              <a:t></a:t>
            </a:r>
            <a:r>
              <a:rPr lang="en-US" sz="2000" b="1" dirty="0" smtClean="0">
                <a:solidFill>
                  <a:srgbClr val="B21925"/>
                </a:solidFill>
                <a:sym typeface="Zapf Dingbats" pitchFamily="-107" charset="2"/>
              </a:rPr>
              <a:t>    </a:t>
            </a:r>
            <a:r>
              <a:rPr lang="en-US" sz="2000" b="1" dirty="0" err="1" smtClean="0">
                <a:solidFill>
                  <a:srgbClr val="000000"/>
                </a:solidFill>
                <a:latin typeface="Arial"/>
                <a:cs typeface="Arial"/>
                <a:sym typeface="Zapf Dingbats" pitchFamily="-107" charset="2"/>
              </a:rPr>
              <a:t>N</a:t>
            </a:r>
            <a:r>
              <a:rPr lang="en-US" sz="2000" b="1" baseline="-25000" dirty="0" err="1" smtClean="0">
                <a:solidFill>
                  <a:srgbClr val="000000"/>
                </a:solidFill>
                <a:latin typeface="Arial"/>
                <a:cs typeface="Arial"/>
                <a:sym typeface="Zapf Dingbats" pitchFamily="-107" charset="2"/>
              </a:rPr>
              <a:t>q</a:t>
            </a:r>
            <a:r>
              <a:rPr lang="en-US" sz="2000" b="1" dirty="0" smtClean="0">
                <a:solidFill>
                  <a:srgbClr val="000000"/>
                </a:solidFill>
                <a:latin typeface="Arial"/>
                <a:cs typeface="Arial"/>
                <a:sym typeface="Zapf Dingbats" pitchFamily="-107" charset="2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Arial"/>
                <a:cs typeface="Arial"/>
                <a:sym typeface="Zapf Dingbats" pitchFamily="-107" charset="2"/>
              </a:rPr>
              <a:t>scaling</a:t>
            </a:r>
            <a:endParaRPr lang="en-US" sz="18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marL="457200" indent="-457200" eaLnBrk="1" hangingPunct="1">
              <a:buFont typeface="Zapf Dingbats" pitchFamily="-107" charset="2"/>
              <a:buNone/>
            </a:pPr>
            <a:r>
              <a:rPr lang="en-US" sz="2000" dirty="0" smtClean="0">
                <a:solidFill>
                  <a:srgbClr val="000000"/>
                </a:solidFill>
                <a:latin typeface="Arial"/>
                <a:cs typeface="Arial"/>
                <a:sym typeface="Symbol" pitchFamily="-107" charset="2"/>
              </a:rPr>
              <a:t>       novel hadronization</a:t>
            </a:r>
          </a:p>
          <a:p>
            <a:pPr marL="457200" indent="-457200" eaLnBrk="1" hangingPunct="1">
              <a:buFont typeface="Zapf Dingbats" pitchFamily="-107" charset="2"/>
              <a:buNone/>
            </a:pPr>
            <a:r>
              <a:rPr lang="en-US" sz="2000" dirty="0" smtClean="0">
                <a:solidFill>
                  <a:srgbClr val="000000"/>
                </a:solidFill>
                <a:latin typeface="Arial"/>
                <a:cs typeface="Arial"/>
                <a:sym typeface="Symbol" pitchFamily="-107" charset="2"/>
              </a:rPr>
              <a:t>       process</a:t>
            </a:r>
          </a:p>
          <a:p>
            <a:pPr marL="457200" indent="-457200" eaLnBrk="1" hangingPunct="1">
              <a:buFont typeface="Zapf Dingbats" pitchFamily="-107" charset="2"/>
              <a:buChar char="ê"/>
            </a:pPr>
            <a:r>
              <a:rPr lang="en-US" sz="2000" b="1" dirty="0" smtClean="0">
                <a:solidFill>
                  <a:srgbClr val="000000"/>
                </a:solidFill>
                <a:latin typeface="Arial"/>
                <a:cs typeface="Arial"/>
                <a:sym typeface="Zapf Dingbats" pitchFamily="-107" charset="2"/>
              </a:rPr>
              <a:t>Parton flow</a:t>
            </a:r>
          </a:p>
          <a:p>
            <a:pPr marL="457200" indent="-457200" eaLnBrk="1" hangingPunct="1"/>
            <a:r>
              <a:rPr lang="en-US" sz="2000" b="1" dirty="0" smtClean="0">
                <a:solidFill>
                  <a:srgbClr val="B21925"/>
                </a:solidFill>
                <a:latin typeface="Arial"/>
                <a:cs typeface="Arial"/>
                <a:sym typeface="Zapf Dingbats" pitchFamily="-107" charset="2"/>
              </a:rPr>
              <a:t>       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cs typeface="Arial"/>
                <a:sym typeface="Zapf Dingbats" pitchFamily="-107" charset="2"/>
              </a:rPr>
              <a:t>De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  <a:sym typeface="Zapf Dingbats" pitchFamily="-107" charset="2"/>
              </a:rPr>
              <a:t>-confinement </a:t>
            </a:r>
            <a:endParaRPr lang="en-US" sz="2000" i="1" dirty="0" smtClean="0">
              <a:solidFill>
                <a:srgbClr val="000000"/>
              </a:solidFill>
              <a:latin typeface="Arial"/>
              <a:cs typeface="Arial"/>
              <a:sym typeface="Symbol" pitchFamily="-107" charset="2"/>
            </a:endParaRPr>
          </a:p>
          <a:p>
            <a:pPr marL="457200" indent="-457200" eaLnBrk="1" hangingPunct="1">
              <a:buFont typeface="Zapf Dingbats" pitchFamily="-107" charset="2"/>
              <a:buChar char="ê"/>
            </a:pPr>
            <a:endParaRPr lang="en-US" sz="2000" b="1" i="1" dirty="0" smtClean="0">
              <a:solidFill>
                <a:srgbClr val="CC0000"/>
              </a:solidFill>
              <a:sym typeface="Symbol" pitchFamily="-107" charset="2"/>
            </a:endParaRPr>
          </a:p>
          <a:p>
            <a:pPr marL="457200" indent="-457200" eaLnBrk="1" hangingPunct="1"/>
            <a:r>
              <a:rPr lang="en-US" sz="1200" i="1" dirty="0">
                <a:solidFill>
                  <a:srgbClr val="CC0000"/>
                </a:solidFill>
              </a:rPr>
              <a:t>PHENIX</a:t>
            </a:r>
            <a:r>
              <a:rPr lang="en-US" sz="1200" i="1" dirty="0"/>
              <a:t>: PRL</a:t>
            </a:r>
            <a:r>
              <a:rPr lang="en-US" sz="1200" b="1" i="1" u="sng" dirty="0"/>
              <a:t>91</a:t>
            </a:r>
            <a:r>
              <a:rPr lang="en-US" sz="1200" i="1" dirty="0"/>
              <a:t>, 182301(03)      </a:t>
            </a:r>
          </a:p>
          <a:p>
            <a:pPr marL="457200" indent="-457200" eaLnBrk="1" hangingPunct="1"/>
            <a:r>
              <a:rPr lang="en-US" sz="1200" i="1" dirty="0">
                <a:solidFill>
                  <a:srgbClr val="CC0000"/>
                </a:solidFill>
              </a:rPr>
              <a:t>STAR</a:t>
            </a:r>
            <a:r>
              <a:rPr lang="en-US" sz="1200" i="1" dirty="0"/>
              <a:t>: PRL</a:t>
            </a:r>
            <a:r>
              <a:rPr lang="en-US" sz="1200" b="1" i="1" u="sng" dirty="0"/>
              <a:t>92</a:t>
            </a:r>
            <a:r>
              <a:rPr lang="en-US" sz="1200" i="1" dirty="0"/>
              <a:t>, 052302(04), </a:t>
            </a:r>
            <a:r>
              <a:rPr lang="en-US" sz="1200" b="1" i="1" u="sng" dirty="0"/>
              <a:t>95</a:t>
            </a:r>
            <a:r>
              <a:rPr lang="en-US" sz="1200" i="1" dirty="0"/>
              <a:t>, 122301(05)</a:t>
            </a:r>
          </a:p>
          <a:p>
            <a:pPr marL="457200" indent="-457200" eaLnBrk="1" hangingPunct="1"/>
            <a:r>
              <a:rPr lang="en-US" sz="1200" i="1" dirty="0"/>
              <a:t>           nucl-ex/0405022, QM05 </a:t>
            </a:r>
          </a:p>
          <a:p>
            <a:pPr marL="457200" indent="-457200" eaLnBrk="1" hangingPunct="1"/>
            <a:endParaRPr lang="en-US" sz="1200" i="1" dirty="0"/>
          </a:p>
          <a:p>
            <a:pPr marL="457200" indent="-457200" eaLnBrk="1" hangingPunct="1"/>
            <a:r>
              <a:rPr lang="en-US" sz="1200" i="1" dirty="0"/>
              <a:t>S. </a:t>
            </a:r>
            <a:r>
              <a:rPr lang="en-US" sz="1200" i="1" dirty="0" err="1"/>
              <a:t>Voloshin</a:t>
            </a:r>
            <a:r>
              <a:rPr lang="en-US" sz="1200" i="1" dirty="0"/>
              <a:t>, NPA715, 379(03)</a:t>
            </a:r>
          </a:p>
          <a:p>
            <a:pPr marL="457200" indent="-457200" eaLnBrk="1" hangingPunct="1"/>
            <a:r>
              <a:rPr lang="en-US" sz="1200" i="1" dirty="0">
                <a:solidFill>
                  <a:srgbClr val="000000"/>
                </a:solidFill>
              </a:rPr>
              <a:t>Models: Greco et al, PR</a:t>
            </a:r>
            <a:r>
              <a:rPr lang="en-US" sz="1200" b="1" i="1" u="sng" dirty="0">
                <a:solidFill>
                  <a:srgbClr val="000000"/>
                </a:solidFill>
              </a:rPr>
              <a:t>C68</a:t>
            </a:r>
            <a:r>
              <a:rPr lang="en-US" sz="1200" i="1" dirty="0">
                <a:solidFill>
                  <a:srgbClr val="000000"/>
                </a:solidFill>
              </a:rPr>
              <a:t>, 034904(03)</a:t>
            </a:r>
          </a:p>
          <a:p>
            <a:pPr marL="457200" indent="-457200" eaLnBrk="1" hangingPunct="1"/>
            <a:r>
              <a:rPr lang="en-US" sz="1200" i="1" dirty="0"/>
              <a:t>Chen, Ko, nucl-th/0602025</a:t>
            </a:r>
          </a:p>
          <a:p>
            <a:pPr marL="457200" indent="-457200" eaLnBrk="1" hangingPunct="1"/>
            <a:r>
              <a:rPr lang="en-US" sz="1200" i="1" dirty="0" err="1"/>
              <a:t>Nonaka</a:t>
            </a:r>
            <a:r>
              <a:rPr lang="en-US" sz="1200" i="1" dirty="0"/>
              <a:t> et al. </a:t>
            </a:r>
            <a:r>
              <a:rPr lang="en-US" sz="1200" b="1" i="1" u="sng" dirty="0"/>
              <a:t>PLB583</a:t>
            </a:r>
            <a:r>
              <a:rPr lang="en-US" sz="1200" i="1" dirty="0"/>
              <a:t>, 73(04)</a:t>
            </a:r>
          </a:p>
          <a:p>
            <a:pPr marL="457200" indent="-457200" eaLnBrk="1" hangingPunct="1"/>
            <a:r>
              <a:rPr lang="en-US" sz="1200" i="1" dirty="0"/>
              <a:t>X. Dong, et al., Phys. Lett. </a:t>
            </a:r>
            <a:r>
              <a:rPr lang="en-US" sz="1200" b="1" i="1" u="sng" dirty="0"/>
              <a:t>B597</a:t>
            </a:r>
            <a:r>
              <a:rPr lang="en-US" sz="1200" i="1" dirty="0"/>
              <a:t>, 328(04).</a:t>
            </a:r>
            <a:endParaRPr lang="en-US" sz="1200" i="1" dirty="0">
              <a:solidFill>
                <a:srgbClr val="000000"/>
              </a:solidFill>
            </a:endParaRPr>
          </a:p>
          <a:p>
            <a:pPr marL="457200" indent="-457200" eaLnBrk="1" hangingPunct="1"/>
            <a:r>
              <a:rPr lang="en-US" sz="1200" i="1" dirty="0">
                <a:solidFill>
                  <a:srgbClr val="000000"/>
                </a:solidFill>
              </a:rPr>
              <a:t>….</a:t>
            </a:r>
          </a:p>
        </p:txBody>
      </p:sp>
      <p:pic>
        <p:nvPicPr>
          <p:cNvPr id="340996" name="Picture 4" descr="starv2_02april06_iv"/>
          <p:cNvPicPr>
            <a:picLocks noChangeAspect="1" noChangeArrowheads="1"/>
          </p:cNvPicPr>
          <p:nvPr/>
        </p:nvPicPr>
        <p:blipFill>
          <a:blip r:embed="rId3"/>
          <a:srcRect r="2116" b="4118"/>
          <a:stretch>
            <a:fillRect/>
          </a:stretch>
        </p:blipFill>
        <p:spPr bwMode="auto">
          <a:xfrm>
            <a:off x="0" y="762000"/>
            <a:ext cx="5638800" cy="4968875"/>
          </a:xfrm>
          <a:prstGeom prst="rect">
            <a:avLst/>
          </a:prstGeom>
          <a:noFill/>
        </p:spPr>
      </p:pic>
      <p:sp>
        <p:nvSpPr>
          <p:cNvPr id="340997" name="Text Box 5"/>
          <p:cNvSpPr txBox="1">
            <a:spLocks noChangeArrowheads="1"/>
          </p:cNvSpPr>
          <p:nvPr/>
        </p:nvSpPr>
        <p:spPr bwMode="auto">
          <a:xfrm>
            <a:off x="3429000" y="4768850"/>
            <a:ext cx="6365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b="1" i="1">
                <a:solidFill>
                  <a:srgbClr val="B21925"/>
                </a:solidFill>
              </a:rPr>
              <a:t>i     ii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0"/>
            <a:ext cx="7772400" cy="533400"/>
          </a:xfrm>
        </p:spPr>
        <p:txBody>
          <a:bodyPr/>
          <a:lstStyle/>
          <a:p>
            <a:r>
              <a:rPr lang="en-US" sz="4000" i="1">
                <a:sym typeface="Symbol" pitchFamily="-65" charset="2"/>
              </a:rPr>
              <a:t> </a:t>
            </a:r>
            <a:r>
              <a:rPr lang="en-US"/>
              <a:t>-meson Flow: Partonic Flow</a:t>
            </a:r>
          </a:p>
        </p:txBody>
      </p:sp>
      <p:pic>
        <p:nvPicPr>
          <p:cNvPr id="352259" name="Picture 3" descr="starv2_phi_31july05"/>
          <p:cNvPicPr>
            <a:picLocks noChangeAspect="1" noChangeArrowheads="1"/>
          </p:cNvPicPr>
          <p:nvPr/>
        </p:nvPicPr>
        <p:blipFill>
          <a:blip r:embed="rId3"/>
          <a:srcRect t="5412" b="5647"/>
          <a:stretch>
            <a:fillRect/>
          </a:stretch>
        </p:blipFill>
        <p:spPr bwMode="auto">
          <a:xfrm>
            <a:off x="4038600" y="803275"/>
            <a:ext cx="4572000" cy="3387725"/>
          </a:xfrm>
          <a:prstGeom prst="rect">
            <a:avLst/>
          </a:prstGeom>
          <a:noFill/>
        </p:spPr>
      </p:pic>
      <p:sp>
        <p:nvSpPr>
          <p:cNvPr id="352260" name="Rectangle 4"/>
          <p:cNvSpPr>
            <a:spLocks noChangeArrowheads="1"/>
          </p:cNvSpPr>
          <p:nvPr/>
        </p:nvSpPr>
        <p:spPr bwMode="auto">
          <a:xfrm>
            <a:off x="419100" y="4727138"/>
            <a:ext cx="8305800" cy="1508105"/>
          </a:xfrm>
          <a:prstGeom prst="rect">
            <a:avLst/>
          </a:prstGeom>
          <a:noFill/>
          <a:ln w="9525">
            <a:solidFill>
              <a:srgbClr val="791118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Arial"/>
                <a:cs typeface="Arial"/>
                <a:sym typeface="Symbol" pitchFamily="-65" charset="2"/>
              </a:rPr>
              <a:t>“</a:t>
            </a:r>
            <a:r>
              <a:rPr lang="en-US" b="1" dirty="0" err="1">
                <a:solidFill>
                  <a:schemeClr val="tx2"/>
                </a:solidFill>
                <a:latin typeface="Arial"/>
                <a:cs typeface="Arial"/>
                <a:sym typeface="Symbol" pitchFamily="-65" charset="2"/>
              </a:rPr>
              <a:t></a:t>
            </a:r>
            <a:r>
              <a:rPr lang="en-US" b="1" dirty="0">
                <a:solidFill>
                  <a:schemeClr val="tx2"/>
                </a:solidFill>
                <a:latin typeface="Arial"/>
                <a:cs typeface="Arial"/>
              </a:rPr>
              <a:t>-mesons are</a:t>
            </a:r>
            <a:r>
              <a:rPr lang="en-US" b="1" dirty="0">
                <a:latin typeface="Arial"/>
                <a:cs typeface="Arial"/>
              </a:rPr>
              <a:t> produced via coalescence of seemingly thermalized quarks in central Au+Au collisions. This observation implies </a:t>
            </a:r>
            <a:r>
              <a:rPr lang="en-US" b="1" i="1" dirty="0">
                <a:solidFill>
                  <a:srgbClr val="85131D"/>
                </a:solidFill>
                <a:latin typeface="Arial"/>
                <a:cs typeface="Arial"/>
              </a:rPr>
              <a:t>hot and dense matter with partonic collectivity</a:t>
            </a:r>
            <a:r>
              <a:rPr lang="en-US" b="1" dirty="0">
                <a:latin typeface="Arial"/>
                <a:cs typeface="Arial"/>
              </a:rPr>
              <a:t> has been formed at RHIC”</a:t>
            </a:r>
            <a:endParaRPr lang="en-US" sz="800" b="1" dirty="0">
              <a:latin typeface="Arial"/>
              <a:cs typeface="Arial"/>
            </a:endParaRPr>
          </a:p>
          <a:p>
            <a:endParaRPr lang="en-US" sz="800" b="1" dirty="0"/>
          </a:p>
          <a:p>
            <a:r>
              <a:rPr lang="en-US" sz="1600" dirty="0"/>
              <a:t>		</a:t>
            </a:r>
            <a:r>
              <a:rPr lang="en-US" sz="1600" dirty="0" smtClean="0"/>
              <a:t>	                                    </a:t>
            </a:r>
            <a:r>
              <a:rPr lang="en-US" sz="1400" dirty="0" smtClean="0"/>
              <a:t>STAR</a:t>
            </a:r>
            <a:r>
              <a:rPr lang="en-US" sz="1400" dirty="0"/>
              <a:t>: Phys. Rev. Lett. </a:t>
            </a:r>
            <a:r>
              <a:rPr lang="en-US" sz="1400" b="1" i="1" u="sng" dirty="0"/>
              <a:t>99</a:t>
            </a:r>
            <a:r>
              <a:rPr lang="en-US" sz="1400" dirty="0"/>
              <a:t> (2007) 112301// * STAR, Duke, </a:t>
            </a:r>
            <a:r>
              <a:rPr lang="en-US" sz="1400" dirty="0" smtClean="0"/>
              <a:t>TAMU</a:t>
            </a:r>
          </a:p>
          <a:p>
            <a:r>
              <a:rPr lang="en-US" sz="1400" dirty="0" smtClean="0"/>
              <a:t>						       ** OZI rule</a:t>
            </a:r>
            <a:endParaRPr lang="en-US" dirty="0"/>
          </a:p>
        </p:txBody>
      </p:sp>
      <p:pic>
        <p:nvPicPr>
          <p:cNvPr id="352261" name="Picture 5" descr="OmegaPhiRatioPP31Jan07"/>
          <p:cNvPicPr>
            <a:picLocks noChangeAspect="1" noChangeArrowheads="1"/>
          </p:cNvPicPr>
          <p:nvPr/>
        </p:nvPicPr>
        <p:blipFill>
          <a:blip r:embed="rId4"/>
          <a:srcRect l="2380" t="2721" r="2380"/>
          <a:stretch>
            <a:fillRect/>
          </a:stretch>
        </p:blipFill>
        <p:spPr bwMode="auto">
          <a:xfrm>
            <a:off x="381000" y="838200"/>
            <a:ext cx="3581400" cy="3440113"/>
          </a:xfrm>
          <a:prstGeom prst="rect">
            <a:avLst/>
          </a:prstGeom>
          <a:noFill/>
        </p:spPr>
      </p:pic>
      <p:sp>
        <p:nvSpPr>
          <p:cNvPr id="352262" name="Rectangle 6"/>
          <p:cNvSpPr>
            <a:spLocks noChangeArrowheads="1"/>
          </p:cNvSpPr>
          <p:nvPr/>
        </p:nvSpPr>
        <p:spPr bwMode="auto">
          <a:xfrm>
            <a:off x="85725" y="37814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52263" name="Rectangle 7"/>
          <p:cNvSpPr>
            <a:spLocks noChangeArrowheads="1"/>
          </p:cNvSpPr>
          <p:nvPr/>
        </p:nvSpPr>
        <p:spPr bwMode="auto">
          <a:xfrm>
            <a:off x="6858000" y="3429000"/>
            <a:ext cx="1295400" cy="228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-304800"/>
            <a:ext cx="7772400" cy="1143000"/>
          </a:xfrm>
        </p:spPr>
        <p:txBody>
          <a:bodyPr/>
          <a:lstStyle/>
          <a:p>
            <a:r>
              <a:rPr kumimoji="1" lang="en-US" dirty="0" smtClean="0">
                <a:ea typeface="宋体" pitchFamily="-65" charset="-122"/>
                <a:cs typeface="宋体" pitchFamily="-65" charset="-122"/>
              </a:rPr>
              <a:t>Centrality Dependence </a:t>
            </a:r>
            <a:endParaRPr kumimoji="1" lang="en-US" altLang="zh-CN" dirty="0">
              <a:ea typeface="宋体" pitchFamily="-65" charset="-122"/>
              <a:cs typeface="宋体" pitchFamily="-65" charset="-122"/>
              <a:sym typeface="Symbol" pitchFamily="-65" charset="2"/>
            </a:endParaRPr>
          </a:p>
        </p:txBody>
      </p:sp>
      <p:pic>
        <p:nvPicPr>
          <p:cNvPr id="152579" name="Picture 3" descr="EccNqScaling_comparePHENIX2Yan"/>
          <p:cNvPicPr>
            <a:picLocks noChangeAspect="1" noChangeArrowheads="1"/>
          </p:cNvPicPr>
          <p:nvPr/>
        </p:nvPicPr>
        <p:blipFill>
          <a:blip r:embed="rId3"/>
          <a:srcRect r="8572" b="66609"/>
          <a:stretch>
            <a:fillRect/>
          </a:stretch>
        </p:blipFill>
        <p:spPr bwMode="auto">
          <a:xfrm>
            <a:off x="152400" y="1371599"/>
            <a:ext cx="5105400" cy="3086175"/>
          </a:xfrm>
          <a:prstGeom prst="rect">
            <a:avLst/>
          </a:prstGeom>
          <a:noFill/>
        </p:spPr>
      </p:pic>
      <p:sp>
        <p:nvSpPr>
          <p:cNvPr id="152580" name="Text Box 4"/>
          <p:cNvSpPr txBox="1">
            <a:spLocks noChangeArrowheads="1"/>
          </p:cNvSpPr>
          <p:nvPr/>
        </p:nvSpPr>
        <p:spPr bwMode="auto">
          <a:xfrm>
            <a:off x="1288246" y="710624"/>
            <a:ext cx="3134191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kumimoji="1" lang="en-US" altLang="zh-CN" sz="1400" i="1" dirty="0" smtClean="0">
                <a:latin typeface="Arial"/>
                <a:ea typeface="宋体" pitchFamily="-65" charset="-122"/>
                <a:cs typeface="Arial"/>
              </a:rPr>
              <a:t>STAR: Phys. Rev. </a:t>
            </a:r>
            <a:r>
              <a:rPr kumimoji="1" lang="en-US" altLang="zh-CN" sz="1400" b="1" i="1" u="sng" dirty="0" smtClean="0">
                <a:latin typeface="Arial"/>
                <a:ea typeface="宋体" pitchFamily="-65" charset="-122"/>
                <a:cs typeface="Arial"/>
              </a:rPr>
              <a:t>C77</a:t>
            </a:r>
            <a:r>
              <a:rPr kumimoji="1" lang="en-US" altLang="zh-CN" sz="1400" i="1" dirty="0" smtClean="0">
                <a:latin typeface="Arial"/>
                <a:ea typeface="宋体" pitchFamily="-65" charset="-122"/>
                <a:cs typeface="Arial"/>
              </a:rPr>
              <a:t>, 54901(2008)</a:t>
            </a:r>
            <a:endParaRPr kumimoji="1" lang="en-US" altLang="zh-CN" sz="800" i="1" dirty="0" smtClean="0">
              <a:latin typeface="Arial"/>
              <a:ea typeface="宋体" pitchFamily="-65" charset="-122"/>
              <a:cs typeface="Arial"/>
            </a:endParaRPr>
          </a:p>
          <a:p>
            <a:pPr algn="ctr" eaLnBrk="1" hangingPunct="1"/>
            <a:r>
              <a:rPr kumimoji="1" lang="en-US" altLang="zh-CN" b="1" dirty="0" smtClean="0">
                <a:solidFill>
                  <a:srgbClr val="FF0000"/>
                </a:solidFill>
                <a:latin typeface="Arial"/>
                <a:ea typeface="宋体" pitchFamily="-65" charset="-122"/>
                <a:cs typeface="Arial"/>
              </a:rPr>
              <a:t>       200 GeV Au+Au</a:t>
            </a:r>
            <a:endParaRPr kumimoji="1" lang="en-US" altLang="zh-CN" b="1" dirty="0">
              <a:solidFill>
                <a:srgbClr val="FF0000"/>
              </a:solidFill>
              <a:latin typeface="Arial"/>
              <a:ea typeface="宋体" pitchFamily="-65" charset="-122"/>
              <a:cs typeface="Arial"/>
            </a:endParaRPr>
          </a:p>
        </p:txBody>
      </p:sp>
      <p:sp>
        <p:nvSpPr>
          <p:cNvPr id="152581" name="Text Box 5"/>
          <p:cNvSpPr txBox="1">
            <a:spLocks noChangeArrowheads="1"/>
          </p:cNvSpPr>
          <p:nvPr/>
        </p:nvSpPr>
        <p:spPr bwMode="auto">
          <a:xfrm>
            <a:off x="533400" y="5029200"/>
            <a:ext cx="8305800" cy="1154162"/>
          </a:xfrm>
          <a:prstGeom prst="rect">
            <a:avLst/>
          </a:prstGeom>
          <a:noFill/>
          <a:ln w="9525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1" hangingPunct="1">
              <a:buClr>
                <a:srgbClr val="800000"/>
              </a:buClr>
              <a:buFont typeface="Wingdings" pitchFamily="-65" charset="2"/>
              <a:buNone/>
            </a:pPr>
            <a:endParaRPr kumimoji="1" lang="en-US" altLang="zh-CN" sz="900" dirty="0">
              <a:ea typeface="宋体" pitchFamily="-65" charset="-122"/>
              <a:cs typeface="宋体" pitchFamily="-65" charset="-122"/>
            </a:endParaRPr>
          </a:p>
          <a:p>
            <a:pPr eaLnBrk="1" hangingPunct="1">
              <a:buClr>
                <a:srgbClr val="800000"/>
              </a:buClr>
              <a:buFont typeface="Wingdings" pitchFamily="-65" charset="2"/>
              <a:buChar char="Ø"/>
            </a:pPr>
            <a:r>
              <a:rPr kumimoji="1" lang="en-US" altLang="zh-CN" sz="2000" dirty="0">
                <a:ea typeface="宋体" pitchFamily="-65" charset="-122"/>
                <a:cs typeface="宋体" pitchFamily="-65" charset="-122"/>
              </a:rPr>
              <a:t> </a:t>
            </a:r>
            <a:r>
              <a:rPr kumimoji="1" lang="en-US" altLang="zh-CN" sz="2000" dirty="0">
                <a:latin typeface="Arial"/>
                <a:ea typeface="宋体" pitchFamily="-65" charset="-122"/>
                <a:cs typeface="Arial"/>
              </a:rPr>
              <a:t>Larger v</a:t>
            </a:r>
            <a:r>
              <a:rPr kumimoji="1" lang="en-US" altLang="zh-CN" sz="2000" baseline="-25000" dirty="0">
                <a:latin typeface="Arial"/>
                <a:ea typeface="宋体" pitchFamily="-65" charset="-122"/>
                <a:cs typeface="Arial"/>
              </a:rPr>
              <a:t>2</a:t>
            </a:r>
            <a:r>
              <a:rPr kumimoji="1" lang="en-US" altLang="zh-CN" sz="2000" dirty="0">
                <a:latin typeface="Arial"/>
                <a:ea typeface="宋体" pitchFamily="-65" charset="-122"/>
                <a:cs typeface="Arial"/>
              </a:rPr>
              <a:t>/</a:t>
            </a:r>
            <a:r>
              <a:rPr kumimoji="1" lang="en-US" altLang="zh-CN" sz="2000" dirty="0">
                <a:ea typeface="宋体" pitchFamily="-65" charset="-122"/>
                <a:cs typeface="宋体" pitchFamily="-65" charset="-122"/>
                <a:sym typeface="Symbol" pitchFamily="-65" charset="2"/>
              </a:rPr>
              <a:t></a:t>
            </a:r>
            <a:r>
              <a:rPr kumimoji="1" lang="en-US" altLang="zh-CN" sz="2000" baseline="-25000" dirty="0">
                <a:latin typeface="Arial"/>
                <a:ea typeface="宋体" pitchFamily="-65" charset="-122"/>
                <a:cs typeface="Arial"/>
                <a:sym typeface="Symbol" pitchFamily="-65" charset="2"/>
              </a:rPr>
              <a:t>part </a:t>
            </a:r>
            <a:r>
              <a:rPr kumimoji="1" lang="en-US" altLang="zh-CN" sz="2000" dirty="0">
                <a:latin typeface="Arial"/>
                <a:ea typeface="宋体" pitchFamily="-65" charset="-122"/>
                <a:cs typeface="Arial"/>
                <a:sym typeface="Symbol" pitchFamily="-65" charset="2"/>
              </a:rPr>
              <a:t>indicates stronger flow in more central collisions.</a:t>
            </a:r>
          </a:p>
          <a:p>
            <a:pPr eaLnBrk="1" hangingPunct="1">
              <a:buClr>
                <a:srgbClr val="800000"/>
              </a:buClr>
              <a:buFont typeface="Wingdings" pitchFamily="-65" charset="2"/>
              <a:buChar char="Ø"/>
            </a:pPr>
            <a:r>
              <a:rPr kumimoji="1" lang="en-US" altLang="zh-CN" sz="2000" dirty="0" smtClean="0">
                <a:latin typeface="Arial"/>
                <a:ea typeface="宋体" pitchFamily="-65" charset="-122"/>
                <a:cs typeface="Arial"/>
                <a:sym typeface="Symbol" pitchFamily="-65" charset="2"/>
              </a:rPr>
              <a:t> NO </a:t>
            </a:r>
            <a:r>
              <a:rPr kumimoji="1" lang="en-US" altLang="zh-CN" sz="2000" dirty="0" err="1">
                <a:ea typeface="宋体" pitchFamily="-65" charset="-122"/>
                <a:cs typeface="宋体" pitchFamily="-65" charset="-122"/>
                <a:sym typeface="Symbol" pitchFamily="-65" charset="2"/>
              </a:rPr>
              <a:t></a:t>
            </a:r>
            <a:r>
              <a:rPr kumimoji="1" lang="en-US" altLang="zh-CN" sz="2000" baseline="-25000" dirty="0" err="1">
                <a:ea typeface="宋体" pitchFamily="-65" charset="-122"/>
                <a:cs typeface="宋体" pitchFamily="-65" charset="-122"/>
                <a:sym typeface="Symbol" pitchFamily="-65" charset="2"/>
              </a:rPr>
              <a:t>part</a:t>
            </a:r>
            <a:r>
              <a:rPr kumimoji="1" lang="en-US" altLang="zh-CN" sz="2000" dirty="0">
                <a:ea typeface="宋体" pitchFamily="-65" charset="-122"/>
                <a:cs typeface="宋体" pitchFamily="-65" charset="-122"/>
                <a:sym typeface="Symbol" pitchFamily="-65" charset="2"/>
              </a:rPr>
              <a:t> </a:t>
            </a:r>
            <a:r>
              <a:rPr kumimoji="1" lang="en-US" altLang="zh-CN" sz="2000" dirty="0">
                <a:latin typeface="Arial"/>
                <a:ea typeface="宋体" pitchFamily="-65" charset="-122"/>
                <a:cs typeface="Arial"/>
                <a:sym typeface="Symbol" pitchFamily="-65" charset="2"/>
              </a:rPr>
              <a:t>scaling.</a:t>
            </a:r>
          </a:p>
          <a:p>
            <a:pPr eaLnBrk="1" hangingPunct="1">
              <a:buClr>
                <a:srgbClr val="800000"/>
              </a:buClr>
              <a:buFont typeface="Wingdings" pitchFamily="-65" charset="2"/>
              <a:buChar char="Ø"/>
            </a:pPr>
            <a:r>
              <a:rPr kumimoji="1" lang="en-US" altLang="zh-CN" sz="2000" dirty="0">
                <a:latin typeface="Arial"/>
                <a:ea typeface="宋体" pitchFamily="-65" charset="-122"/>
                <a:cs typeface="Arial"/>
                <a:sym typeface="Symbol" pitchFamily="-65" charset="2"/>
              </a:rPr>
              <a:t> The observed </a:t>
            </a:r>
            <a:r>
              <a:rPr kumimoji="1" lang="en-US" altLang="zh-CN" sz="2000" dirty="0" err="1">
                <a:latin typeface="Arial"/>
                <a:ea typeface="宋体" pitchFamily="-65" charset="-122"/>
                <a:cs typeface="Arial"/>
                <a:sym typeface="Symbol" pitchFamily="-65" charset="2"/>
              </a:rPr>
              <a:t>n</a:t>
            </a:r>
            <a:r>
              <a:rPr kumimoji="1" lang="en-US" altLang="zh-CN" sz="2000" baseline="-25000" dirty="0" err="1">
                <a:latin typeface="Arial"/>
                <a:ea typeface="宋体" pitchFamily="-65" charset="-122"/>
                <a:cs typeface="Arial"/>
                <a:sym typeface="Symbol" pitchFamily="-65" charset="2"/>
              </a:rPr>
              <a:t>q</a:t>
            </a:r>
            <a:r>
              <a:rPr kumimoji="1" lang="en-US" altLang="zh-CN" sz="2000" dirty="0">
                <a:latin typeface="Arial"/>
                <a:ea typeface="宋体" pitchFamily="-65" charset="-122"/>
                <a:cs typeface="Arial"/>
                <a:sym typeface="Symbol" pitchFamily="-65" charset="2"/>
              </a:rPr>
              <a:t>-scaling does not necessarily mean</a:t>
            </a:r>
            <a:r>
              <a:rPr kumimoji="1" lang="en-US" altLang="zh-CN" sz="2000" dirty="0" smtClean="0">
                <a:latin typeface="Arial"/>
                <a:ea typeface="宋体" pitchFamily="-65" charset="-122"/>
                <a:cs typeface="Arial"/>
                <a:sym typeface="Symbol" pitchFamily="-65" charset="2"/>
              </a:rPr>
              <a:t> thermalization</a:t>
            </a:r>
            <a:r>
              <a:rPr kumimoji="1" lang="en-US" altLang="zh-CN" sz="2000" dirty="0">
                <a:latin typeface="Arial"/>
                <a:ea typeface="宋体" pitchFamily="-65" charset="-122"/>
                <a:cs typeface="Arial"/>
                <a:sym typeface="Symbol" pitchFamily="-65" charset="2"/>
              </a:rPr>
              <a:t>.</a:t>
            </a:r>
            <a:endParaRPr lang="en-US" altLang="zh-CN" sz="1400" i="1" dirty="0">
              <a:latin typeface="Arial"/>
              <a:cs typeface="Arial"/>
            </a:endParaRPr>
          </a:p>
        </p:txBody>
      </p:sp>
      <p:sp>
        <p:nvSpPr>
          <p:cNvPr id="152593" name="Rectangle 17"/>
          <p:cNvSpPr>
            <a:spLocks noChangeArrowheads="1"/>
          </p:cNvSpPr>
          <p:nvPr/>
        </p:nvSpPr>
        <p:spPr bwMode="auto">
          <a:xfrm>
            <a:off x="5257800" y="4206875"/>
            <a:ext cx="38100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i="1" dirty="0"/>
              <a:t>S. </a:t>
            </a:r>
            <a:r>
              <a:rPr lang="en-US" sz="1400" i="1" dirty="0" err="1"/>
              <a:t>Voloshin</a:t>
            </a:r>
            <a:r>
              <a:rPr lang="en-US" sz="1400" i="1" dirty="0"/>
              <a:t>, A. Poskanzer, PL </a:t>
            </a:r>
            <a:r>
              <a:rPr lang="en-US" sz="1400" b="1" i="1" u="sng" dirty="0"/>
              <a:t>B474</a:t>
            </a:r>
            <a:r>
              <a:rPr lang="en-US" sz="1400" i="1" dirty="0"/>
              <a:t>, 27(00).</a:t>
            </a:r>
          </a:p>
          <a:p>
            <a:r>
              <a:rPr lang="en-US" sz="1400" i="1" dirty="0"/>
              <a:t>D. </a:t>
            </a:r>
            <a:r>
              <a:rPr lang="en-US" sz="1400" i="1" dirty="0" err="1"/>
              <a:t>Teaney</a:t>
            </a:r>
            <a:r>
              <a:rPr lang="en-US" sz="1400" i="1" dirty="0"/>
              <a:t>, et. al.,  nucl-th/0110037</a:t>
            </a:r>
          </a:p>
        </p:txBody>
      </p:sp>
      <p:pic>
        <p:nvPicPr>
          <p:cNvPr id="13" name="Picture 12" descr="plot_v2ep_npart_25sept07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5067300" y="748553"/>
            <a:ext cx="4000500" cy="36710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0"/>
            <a:ext cx="7772400" cy="533400"/>
          </a:xfrm>
        </p:spPr>
        <p:txBody>
          <a:bodyPr/>
          <a:lstStyle/>
          <a:p>
            <a:r>
              <a:rPr lang="en-US"/>
              <a:t>EoS Parameters at RHIC</a:t>
            </a:r>
          </a:p>
        </p:txBody>
      </p:sp>
      <p:sp>
        <p:nvSpPr>
          <p:cNvPr id="353284" name="Text Box 4" descr="Light downward diagonal"/>
          <p:cNvSpPr txBox="1">
            <a:spLocks noChangeArrowheads="1"/>
          </p:cNvSpPr>
          <p:nvPr/>
        </p:nvSpPr>
        <p:spPr bwMode="auto">
          <a:xfrm>
            <a:off x="304800" y="762000"/>
            <a:ext cx="8458200" cy="5572807"/>
          </a:xfrm>
          <a:prstGeom prst="rect">
            <a:avLst/>
          </a:prstGeom>
          <a:solidFill>
            <a:srgbClr val="FFFFFF"/>
          </a:solidFill>
          <a:ln w="9525">
            <a:solidFill>
              <a:srgbClr val="8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3600" dirty="0"/>
              <a:t>In central Au+Au collisions at RHIC</a:t>
            </a:r>
            <a:r>
              <a:rPr lang="en-US" sz="2800" dirty="0"/>
              <a:t>   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800" dirty="0"/>
              <a:t>  </a:t>
            </a:r>
            <a:r>
              <a:rPr lang="en-US" sz="2800" b="1" dirty="0">
                <a:solidFill>
                  <a:srgbClr val="85131D"/>
                </a:solidFill>
              </a:rPr>
              <a:t>- partonic freeze-out: 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rgbClr val="85131D"/>
                </a:solidFill>
              </a:rPr>
              <a:t>	*</a:t>
            </a:r>
            <a:r>
              <a:rPr lang="en-US" sz="2800" b="1" dirty="0" err="1">
                <a:solidFill>
                  <a:srgbClr val="85131D"/>
                </a:solidFill>
              </a:rPr>
              <a:t>T</a:t>
            </a:r>
            <a:r>
              <a:rPr lang="en-US" sz="2800" b="1" baseline="-25000" dirty="0" err="1">
                <a:solidFill>
                  <a:srgbClr val="85131D"/>
                </a:solidFill>
              </a:rPr>
              <a:t>pfo</a:t>
            </a:r>
            <a:r>
              <a:rPr lang="en-US" sz="2800" b="1" dirty="0">
                <a:solidFill>
                  <a:srgbClr val="85131D"/>
                </a:solidFill>
              </a:rPr>
              <a:t> = 165 ± 10 MeV       </a:t>
            </a:r>
            <a:r>
              <a:rPr lang="en-US" sz="2000" dirty="0"/>
              <a:t>weak centrality dependence</a:t>
            </a:r>
            <a:endParaRPr lang="en-US" sz="2800" b="1" dirty="0">
              <a:solidFill>
                <a:srgbClr val="85131D"/>
              </a:solidFill>
            </a:endParaRP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rgbClr val="85131D"/>
                </a:solidFill>
              </a:rPr>
              <a:t>	</a:t>
            </a:r>
            <a:r>
              <a:rPr lang="en-US" sz="2800" b="1" dirty="0" err="1">
                <a:solidFill>
                  <a:srgbClr val="85131D"/>
                </a:solidFill>
              </a:rPr>
              <a:t>v</a:t>
            </a:r>
            <a:r>
              <a:rPr lang="en-US" sz="2800" b="1" baseline="-25000" dirty="0" err="1">
                <a:solidFill>
                  <a:srgbClr val="85131D"/>
                </a:solidFill>
              </a:rPr>
              <a:t>pfo</a:t>
            </a:r>
            <a:r>
              <a:rPr lang="en-US" sz="2800" b="1" dirty="0">
                <a:solidFill>
                  <a:srgbClr val="85131D"/>
                </a:solidFill>
              </a:rPr>
              <a:t> ≥ 0.2 (</a:t>
            </a:r>
            <a:r>
              <a:rPr lang="en-US" sz="2800" b="1" dirty="0" err="1">
                <a:solidFill>
                  <a:srgbClr val="85131D"/>
                </a:solidFill>
              </a:rPr>
              <a:t>c</a:t>
            </a:r>
            <a:r>
              <a:rPr lang="en-US" sz="2800" b="1" dirty="0">
                <a:solidFill>
                  <a:srgbClr val="85131D"/>
                </a:solidFill>
              </a:rPr>
              <a:t>)</a:t>
            </a:r>
            <a:endParaRPr lang="en-US" sz="1000" dirty="0"/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endParaRPr lang="en-US" sz="1000" dirty="0"/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800" dirty="0"/>
              <a:t>   </a:t>
            </a:r>
            <a:r>
              <a:rPr lang="en-US" sz="2800" b="1" dirty="0">
                <a:solidFill>
                  <a:srgbClr val="087B08"/>
                </a:solidFill>
              </a:rPr>
              <a:t>- hadronic freeze-out: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rgbClr val="087B08"/>
                </a:solidFill>
              </a:rPr>
              <a:t>	*T</a:t>
            </a:r>
            <a:r>
              <a:rPr lang="en-US" sz="2800" b="1" baseline="-25000" dirty="0">
                <a:solidFill>
                  <a:srgbClr val="087B08"/>
                </a:solidFill>
              </a:rPr>
              <a:t>fo</a:t>
            </a:r>
            <a:r>
              <a:rPr lang="en-US" sz="2800" b="1" dirty="0">
                <a:solidFill>
                  <a:srgbClr val="087B08"/>
                </a:solidFill>
              </a:rPr>
              <a:t> = 100 ± 5 (MeV)      </a:t>
            </a:r>
            <a:r>
              <a:rPr lang="en-US" sz="2000" dirty="0"/>
              <a:t>strong centrality dependence</a:t>
            </a:r>
            <a:endParaRPr lang="en-US" sz="2800" b="1" dirty="0">
              <a:solidFill>
                <a:srgbClr val="087B08"/>
              </a:solidFill>
            </a:endParaRP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rgbClr val="087B08"/>
                </a:solidFill>
              </a:rPr>
              <a:t>	</a:t>
            </a:r>
            <a:r>
              <a:rPr lang="en-US" sz="2800" b="1" dirty="0" err="1">
                <a:solidFill>
                  <a:srgbClr val="087B08"/>
                </a:solidFill>
              </a:rPr>
              <a:t>v</a:t>
            </a:r>
            <a:r>
              <a:rPr lang="en-US" sz="2800" b="1" baseline="-25000" dirty="0" err="1">
                <a:solidFill>
                  <a:srgbClr val="087B08"/>
                </a:solidFill>
              </a:rPr>
              <a:t>fo</a:t>
            </a:r>
            <a:r>
              <a:rPr lang="en-US" sz="2800" b="1" dirty="0">
                <a:solidFill>
                  <a:srgbClr val="087B08"/>
                </a:solidFill>
              </a:rPr>
              <a:t> = 0.6 ± 0.05</a:t>
            </a:r>
            <a:r>
              <a:rPr lang="en-US" sz="2800" b="1" dirty="0" smtClean="0">
                <a:solidFill>
                  <a:srgbClr val="087B08"/>
                </a:solidFill>
              </a:rPr>
              <a:t> (</a:t>
            </a:r>
            <a:r>
              <a:rPr lang="en-US" sz="2800" b="1" dirty="0" err="1" smtClean="0">
                <a:solidFill>
                  <a:srgbClr val="087B08"/>
                </a:solidFill>
              </a:rPr>
              <a:t>c</a:t>
            </a:r>
            <a:r>
              <a:rPr lang="en-US" sz="2800" b="1" dirty="0" smtClean="0">
                <a:solidFill>
                  <a:srgbClr val="087B08"/>
                </a:solidFill>
              </a:rPr>
              <a:t>)</a:t>
            </a:r>
            <a:r>
              <a:rPr lang="en-US" sz="2000" i="1" dirty="0" smtClean="0"/>
              <a:t>      </a:t>
            </a:r>
            <a:endParaRPr lang="en-US" sz="2000" i="1" dirty="0"/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000" i="1" dirty="0"/>
              <a:t>    </a:t>
            </a:r>
            <a:r>
              <a:rPr lang="en-US" sz="2000" i="1" dirty="0" smtClean="0"/>
              <a:t> 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400" dirty="0" smtClean="0">
                <a:latin typeface="Arial"/>
                <a:cs typeface="Arial"/>
              </a:rPr>
              <a:t>       Systematic study,  understand the centrality dependence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400" dirty="0" smtClean="0">
                <a:latin typeface="Arial"/>
                <a:cs typeface="Arial"/>
              </a:rPr>
              <a:t>       of the EoS parameters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endParaRPr lang="en-US" sz="2000" i="1" dirty="0" smtClean="0"/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000" i="1" dirty="0" smtClean="0"/>
              <a:t>            * </a:t>
            </a:r>
            <a:r>
              <a:rPr lang="en-US" sz="2000" i="1" dirty="0"/>
              <a:t>Thermalization assumed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-304800"/>
            <a:ext cx="7924800" cy="1143000"/>
          </a:xfrm>
        </p:spPr>
        <p:txBody>
          <a:bodyPr/>
          <a:lstStyle/>
          <a:p>
            <a:r>
              <a:rPr lang="en-US" dirty="0" err="1" smtClean="0"/>
              <a:t>sQGP</a:t>
            </a:r>
            <a:r>
              <a:rPr lang="en-US" dirty="0" smtClean="0"/>
              <a:t> </a:t>
            </a:r>
            <a:r>
              <a:rPr lang="en-US" dirty="0"/>
              <a:t>and</a:t>
            </a:r>
            <a:r>
              <a:rPr lang="en-US" dirty="0" smtClean="0"/>
              <a:t> the QCD Phase </a:t>
            </a:r>
            <a:r>
              <a:rPr lang="en-US" dirty="0"/>
              <a:t>Diagram</a:t>
            </a:r>
          </a:p>
        </p:txBody>
      </p:sp>
      <p:sp>
        <p:nvSpPr>
          <p:cNvPr id="440324" name="Rectangle 4"/>
          <p:cNvSpPr>
            <a:spLocks noChangeArrowheads="1"/>
          </p:cNvSpPr>
          <p:nvPr/>
        </p:nvSpPr>
        <p:spPr bwMode="auto">
          <a:xfrm>
            <a:off x="228600" y="975240"/>
            <a:ext cx="8686800" cy="4985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 sz="2400" dirty="0" smtClean="0">
              <a:latin typeface="Arial"/>
              <a:cs typeface="Arial"/>
            </a:endParaRPr>
          </a:p>
          <a:p>
            <a:r>
              <a:rPr lang="en-US" sz="2400" b="1" dirty="0" smtClean="0">
                <a:latin typeface="Arial"/>
                <a:cs typeface="Arial"/>
              </a:rPr>
              <a:t> 200 </a:t>
            </a:r>
            <a:r>
              <a:rPr lang="en-US" sz="2400" b="1" dirty="0">
                <a:latin typeface="Arial"/>
                <a:cs typeface="Arial"/>
              </a:rPr>
              <a:t>GeV Au+Au </a:t>
            </a:r>
            <a:r>
              <a:rPr lang="en-US" sz="2400" b="1" dirty="0" smtClean="0">
                <a:latin typeface="Arial"/>
                <a:cs typeface="Arial"/>
              </a:rPr>
              <a:t>collisions at RHIC, </a:t>
            </a:r>
            <a:r>
              <a:rPr lang="en-US" sz="2400" b="1" dirty="0">
                <a:latin typeface="Arial"/>
                <a:cs typeface="Arial"/>
              </a:rPr>
              <a:t>strongly interacting</a:t>
            </a:r>
            <a:r>
              <a:rPr lang="en-US" sz="2400" b="1" dirty="0" smtClean="0">
                <a:latin typeface="Arial"/>
                <a:cs typeface="Arial"/>
              </a:rPr>
              <a:t>  matter </a:t>
            </a:r>
            <a:r>
              <a:rPr lang="en-US" sz="2400" b="1" dirty="0">
                <a:latin typeface="Arial"/>
                <a:cs typeface="Arial"/>
              </a:rPr>
              <a:t>formed:</a:t>
            </a:r>
            <a:endParaRPr lang="en-US" sz="2400" dirty="0">
              <a:latin typeface="Arial"/>
              <a:cs typeface="Arial"/>
            </a:endParaRPr>
          </a:p>
          <a:p>
            <a:r>
              <a:rPr lang="en-US" sz="2400" dirty="0">
                <a:latin typeface="Arial"/>
                <a:cs typeface="Arial"/>
              </a:rPr>
              <a:t>	</a:t>
            </a:r>
            <a:r>
              <a:rPr lang="en-US" sz="2400" b="1" dirty="0">
                <a:solidFill>
                  <a:srgbClr val="B0190F"/>
                </a:solidFill>
                <a:latin typeface="Arial"/>
                <a:cs typeface="Arial"/>
              </a:rPr>
              <a:t>Jet energy </a:t>
            </a:r>
            <a:r>
              <a:rPr lang="en-US" sz="2400" b="1" dirty="0" smtClean="0">
                <a:solidFill>
                  <a:srgbClr val="B0190F"/>
                </a:solidFill>
                <a:latin typeface="Arial"/>
                <a:cs typeface="Arial"/>
              </a:rPr>
              <a:t>loss: </a:t>
            </a:r>
            <a:r>
              <a:rPr lang="en-US" sz="2400" b="1" dirty="0">
                <a:solidFill>
                  <a:srgbClr val="B0190F"/>
                </a:solidFill>
                <a:latin typeface="Arial"/>
                <a:cs typeface="Arial"/>
              </a:rPr>
              <a:t>R</a:t>
            </a:r>
            <a:r>
              <a:rPr lang="en-US" sz="2400" b="1" baseline="-25000" dirty="0">
                <a:solidFill>
                  <a:srgbClr val="B0190F"/>
                </a:solidFill>
                <a:latin typeface="Arial"/>
                <a:cs typeface="Arial"/>
              </a:rPr>
              <a:t>AA</a:t>
            </a:r>
            <a:endParaRPr lang="en-US" sz="2400" b="1" dirty="0">
              <a:solidFill>
                <a:srgbClr val="B0190F"/>
              </a:solidFill>
              <a:latin typeface="Arial"/>
              <a:cs typeface="Arial"/>
            </a:endParaRPr>
          </a:p>
          <a:p>
            <a:r>
              <a:rPr lang="en-US" sz="2400" b="1" dirty="0">
                <a:solidFill>
                  <a:srgbClr val="B0190F"/>
                </a:solidFill>
                <a:latin typeface="Arial"/>
                <a:cs typeface="Arial"/>
              </a:rPr>
              <a:t>	Strong </a:t>
            </a:r>
            <a:r>
              <a:rPr lang="en-US" sz="2400" b="1" dirty="0" smtClean="0">
                <a:solidFill>
                  <a:srgbClr val="B0190F"/>
                </a:solidFill>
                <a:latin typeface="Arial"/>
                <a:cs typeface="Arial"/>
              </a:rPr>
              <a:t>collectivity:  v</a:t>
            </a:r>
            <a:r>
              <a:rPr lang="en-US" sz="2400" b="1" baseline="-25000" dirty="0" smtClean="0">
                <a:solidFill>
                  <a:srgbClr val="B0190F"/>
                </a:solidFill>
                <a:latin typeface="Arial"/>
                <a:cs typeface="Arial"/>
              </a:rPr>
              <a:t>0</a:t>
            </a:r>
            <a:r>
              <a:rPr lang="en-US" sz="2400" b="1" dirty="0" smtClean="0">
                <a:solidFill>
                  <a:srgbClr val="B0190F"/>
                </a:solidFill>
                <a:latin typeface="Arial"/>
                <a:cs typeface="Arial"/>
              </a:rPr>
              <a:t>, v</a:t>
            </a:r>
            <a:r>
              <a:rPr lang="en-US" sz="2400" b="1" baseline="-25000" dirty="0" smtClean="0">
                <a:solidFill>
                  <a:srgbClr val="B0190F"/>
                </a:solidFill>
                <a:latin typeface="Arial"/>
                <a:cs typeface="Arial"/>
              </a:rPr>
              <a:t>1</a:t>
            </a:r>
            <a:r>
              <a:rPr lang="en-US" sz="2400" b="1" dirty="0" smtClean="0">
                <a:solidFill>
                  <a:srgbClr val="B0190F"/>
                </a:solidFill>
                <a:latin typeface="Arial"/>
                <a:cs typeface="Arial"/>
              </a:rPr>
              <a:t>, v</a:t>
            </a:r>
            <a:r>
              <a:rPr lang="en-US" sz="2400" b="1" baseline="-25000" dirty="0" smtClean="0">
                <a:solidFill>
                  <a:srgbClr val="B0190F"/>
                </a:solidFill>
                <a:latin typeface="Arial"/>
                <a:cs typeface="Arial"/>
              </a:rPr>
              <a:t>2</a:t>
            </a:r>
            <a:endParaRPr lang="en-US" sz="2400" b="1" dirty="0" smtClean="0">
              <a:solidFill>
                <a:srgbClr val="B0190F"/>
              </a:solidFill>
              <a:latin typeface="Arial"/>
              <a:cs typeface="Arial"/>
            </a:endParaRPr>
          </a:p>
          <a:p>
            <a:r>
              <a:rPr lang="en-US" sz="2400" b="1" dirty="0">
                <a:solidFill>
                  <a:srgbClr val="B0190F"/>
                </a:solidFill>
                <a:latin typeface="Arial"/>
                <a:cs typeface="Arial"/>
              </a:rPr>
              <a:t>	Hadronization via </a:t>
            </a:r>
            <a:r>
              <a:rPr lang="en-US" sz="2400" b="1" dirty="0" smtClean="0">
                <a:solidFill>
                  <a:srgbClr val="B0190F"/>
                </a:solidFill>
                <a:latin typeface="Arial"/>
                <a:cs typeface="Arial"/>
              </a:rPr>
              <a:t>coalescence:  </a:t>
            </a:r>
            <a:r>
              <a:rPr lang="en-US" sz="2400" b="1" dirty="0" err="1" smtClean="0">
                <a:solidFill>
                  <a:srgbClr val="B0190F"/>
                </a:solidFill>
                <a:latin typeface="Arial"/>
                <a:cs typeface="Arial"/>
              </a:rPr>
              <a:t>n</a:t>
            </a:r>
            <a:r>
              <a:rPr lang="en-US" sz="2400" b="1" baseline="-25000" dirty="0" err="1" smtClean="0">
                <a:solidFill>
                  <a:srgbClr val="B0190F"/>
                </a:solidFill>
                <a:latin typeface="Arial"/>
                <a:cs typeface="Arial"/>
              </a:rPr>
              <a:t>q</a:t>
            </a:r>
            <a:r>
              <a:rPr lang="en-US" sz="2400" b="1" dirty="0" smtClean="0">
                <a:solidFill>
                  <a:srgbClr val="B0190F"/>
                </a:solidFill>
                <a:latin typeface="Arial"/>
                <a:cs typeface="Arial"/>
              </a:rPr>
              <a:t>-scaling</a:t>
            </a:r>
            <a:endParaRPr lang="en-US" sz="2400" dirty="0">
              <a:latin typeface="Arial"/>
              <a:cs typeface="Arial"/>
            </a:endParaRPr>
          </a:p>
          <a:p>
            <a:endParaRPr lang="en-US" dirty="0"/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3600" b="1" dirty="0">
                <a:latin typeface="Arial"/>
                <a:cs typeface="Arial"/>
              </a:rPr>
              <a:t>Questions</a:t>
            </a:r>
            <a:r>
              <a:rPr lang="en-US" sz="3600" b="1" dirty="0" smtClean="0">
                <a:latin typeface="Arial"/>
                <a:cs typeface="Arial"/>
              </a:rPr>
              <a:t>:</a:t>
            </a:r>
          </a:p>
          <a:p>
            <a:r>
              <a:rPr lang="en-US" sz="2000" i="1" dirty="0" smtClean="0">
                <a:latin typeface="Arial"/>
                <a:cs typeface="Arial"/>
              </a:rPr>
              <a:t>	Has the thermalization reached, or how large is the </a:t>
            </a:r>
            <a:r>
              <a:rPr lang="en-US" sz="2000" b="1" i="1" dirty="0" err="1" smtClean="0">
                <a:solidFill>
                  <a:srgbClr val="FF0000"/>
                </a:solidFill>
                <a:latin typeface="Arial"/>
                <a:cs typeface="Arial"/>
              </a:rPr>
              <a:t>η</a:t>
            </a:r>
            <a:r>
              <a:rPr lang="en-US" sz="2000" b="1" i="1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000" i="1" dirty="0" smtClean="0">
                <a:latin typeface="Arial"/>
                <a:cs typeface="Arial"/>
              </a:rPr>
              <a:t>at RHIC?</a:t>
            </a:r>
          </a:p>
          <a:p>
            <a:endParaRPr lang="en-US" sz="2000" i="1" dirty="0" smtClean="0">
              <a:latin typeface="Arial"/>
              <a:cs typeface="Arial"/>
            </a:endParaRPr>
          </a:p>
          <a:p>
            <a:r>
              <a:rPr lang="en-US" sz="2000" i="1" dirty="0">
                <a:latin typeface="Arial"/>
                <a:cs typeface="Arial"/>
              </a:rPr>
              <a:t>	When (at which energy) does this transition happen?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	</a:t>
            </a:r>
            <a:r>
              <a:rPr lang="en-US" sz="2000" i="1" dirty="0">
                <a:latin typeface="Arial"/>
                <a:cs typeface="Arial"/>
              </a:rPr>
              <a:t>What does the QCD phase diagram look like?</a:t>
            </a:r>
            <a:endParaRPr lang="en-US" sz="20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66800" y="-304800"/>
            <a:ext cx="7086600" cy="1143000"/>
          </a:xfrm>
        </p:spPr>
        <p:txBody>
          <a:bodyPr/>
          <a:lstStyle/>
          <a:p>
            <a:r>
              <a:rPr lang="en-US"/>
              <a:t>Quark Masses</a:t>
            </a:r>
          </a:p>
        </p:txBody>
      </p:sp>
      <p:pic>
        <p:nvPicPr>
          <p:cNvPr id="193539" name="Picture 3" descr="qcd_mass2"/>
          <p:cNvPicPr>
            <a:picLocks noChangeAspect="1" noChangeArrowheads="1"/>
          </p:cNvPicPr>
          <p:nvPr/>
        </p:nvPicPr>
        <p:blipFill>
          <a:blip r:embed="rId3"/>
          <a:srcRect t="5367"/>
          <a:stretch>
            <a:fillRect/>
          </a:stretch>
        </p:blipFill>
        <p:spPr bwMode="auto">
          <a:xfrm>
            <a:off x="0" y="990600"/>
            <a:ext cx="5257800" cy="4975225"/>
          </a:xfrm>
          <a:prstGeom prst="rect">
            <a:avLst/>
          </a:prstGeom>
          <a:noFill/>
        </p:spPr>
      </p:pic>
      <p:sp>
        <p:nvSpPr>
          <p:cNvPr id="193540" name="Rectangle 4"/>
          <p:cNvSpPr>
            <a:spLocks noChangeArrowheads="1"/>
          </p:cNvSpPr>
          <p:nvPr/>
        </p:nvSpPr>
        <p:spPr bwMode="auto">
          <a:xfrm>
            <a:off x="5257800" y="838200"/>
            <a:ext cx="3733800" cy="5376863"/>
          </a:xfrm>
          <a:prstGeom prst="rect">
            <a:avLst/>
          </a:prstGeom>
          <a:noFill/>
          <a:ln w="9525">
            <a:solidFill>
              <a:srgbClr val="BB110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itchFamily="-65" charset="0"/>
              <a:buAutoNum type="arabicParenR"/>
            </a:pPr>
            <a:endParaRPr lang="en-US" sz="1800"/>
          </a:p>
          <a:p>
            <a:pPr marL="457200" indent="-457200">
              <a:buFont typeface="Arial" pitchFamily="-65" charset="0"/>
              <a:buAutoNum type="arabicParenR"/>
            </a:pPr>
            <a:r>
              <a:rPr lang="en-US" sz="1800"/>
              <a:t>Higgs mass: electro-weak symmetry breaking. (current quark mass)</a:t>
            </a:r>
          </a:p>
          <a:p>
            <a:pPr marL="457200" indent="-457200">
              <a:buFont typeface="Arial" pitchFamily="-65" charset="0"/>
              <a:buAutoNum type="arabicParenR"/>
            </a:pPr>
            <a:r>
              <a:rPr lang="en-US" sz="1800"/>
              <a:t>QCD mass: Chiral symmetry breaking. (constituent quark mass)</a:t>
            </a:r>
            <a:endParaRPr lang="en-US" sz="2000"/>
          </a:p>
          <a:p>
            <a:pPr marL="457200" indent="-457200">
              <a:buFont typeface="Arial" pitchFamily="-65" charset="0"/>
              <a:buNone/>
            </a:pPr>
            <a:r>
              <a:rPr lang="en-US" sz="2000"/>
              <a:t>      </a:t>
            </a:r>
          </a:p>
          <a:p>
            <a:pPr marL="457200" indent="-457200">
              <a:buFont typeface="Zapf Dingbats" pitchFamily="-65" charset="2"/>
              <a:buChar char="é"/>
            </a:pPr>
            <a:r>
              <a:rPr lang="en-US" sz="2000">
                <a:solidFill>
                  <a:srgbClr val="85131D"/>
                </a:solidFill>
              </a:rPr>
              <a:t>New mass scale compared to the excitation of the system.</a:t>
            </a:r>
            <a:endParaRPr lang="en-US" sz="2000"/>
          </a:p>
          <a:p>
            <a:pPr marL="457200" indent="-457200">
              <a:buFont typeface="Zapf Dingbats" pitchFamily="-65" charset="2"/>
              <a:buChar char="é"/>
            </a:pPr>
            <a:endParaRPr lang="en-US" sz="2000"/>
          </a:p>
          <a:p>
            <a:pPr marL="457200" indent="-457200">
              <a:buFont typeface="Zapf Dingbats" pitchFamily="-65" charset="2"/>
              <a:buChar char="é"/>
            </a:pPr>
            <a:r>
              <a:rPr lang="en-US" sz="2000"/>
              <a:t>Important tool for studying properties of the hot/dense medium at RHIC.</a:t>
            </a:r>
          </a:p>
          <a:p>
            <a:pPr marL="457200" indent="-457200">
              <a:buFont typeface="Zapf Dingbats" pitchFamily="-65" charset="2"/>
              <a:buChar char="é"/>
            </a:pPr>
            <a:endParaRPr lang="en-US" sz="2000"/>
          </a:p>
          <a:p>
            <a:pPr marL="457200" indent="-457200">
              <a:buFont typeface="Zapf Dingbats" pitchFamily="-65" charset="2"/>
              <a:buChar char="é"/>
            </a:pPr>
            <a:r>
              <a:rPr lang="en-US" sz="2000"/>
              <a:t>Test pQCD predictions at RHIC.</a:t>
            </a:r>
            <a:endParaRPr lang="en-US"/>
          </a:p>
        </p:txBody>
      </p:sp>
      <p:sp>
        <p:nvSpPr>
          <p:cNvPr id="193541" name="Text Box 5"/>
          <p:cNvSpPr txBox="1">
            <a:spLocks noChangeArrowheads="1"/>
          </p:cNvSpPr>
          <p:nvPr/>
        </p:nvSpPr>
        <p:spPr bwMode="auto">
          <a:xfrm>
            <a:off x="1622425" y="5562600"/>
            <a:ext cx="2720975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Total quark mass (MeV)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Text Box 1026" descr="Light downward diagonal"/>
          <p:cNvSpPr txBox="1">
            <a:spLocks noChangeArrowheads="1"/>
          </p:cNvSpPr>
          <p:nvPr/>
        </p:nvSpPr>
        <p:spPr bwMode="auto">
          <a:xfrm>
            <a:off x="685800" y="1066800"/>
            <a:ext cx="7924800" cy="5262979"/>
          </a:xfrm>
          <a:prstGeom prst="rect">
            <a:avLst/>
          </a:prstGeom>
          <a:blipFill rotWithShape="1">
            <a:blip r:embed="rId2"/>
            <a:tile tx="0" ty="0" sx="100000" sy="100000" flip="none" algn="tl"/>
          </a:blipFill>
          <a:ln w="57150" cmpd="thinThick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406400" lvl="2"/>
            <a:endParaRPr lang="en-US" sz="2800" b="1" dirty="0" smtClean="0">
              <a:solidFill>
                <a:srgbClr val="990000"/>
              </a:solidFill>
            </a:endParaRPr>
          </a:p>
          <a:p>
            <a:pPr marL="406400" lvl="2">
              <a:buFontTx/>
              <a:buChar char="-"/>
            </a:pPr>
            <a:r>
              <a:rPr lang="en-US" sz="3200" b="1" dirty="0" smtClean="0">
                <a:solidFill>
                  <a:srgbClr val="990000"/>
                </a:solidFill>
                <a:latin typeface="Arial"/>
                <a:cs typeface="Arial"/>
              </a:rPr>
              <a:t> Identify </a:t>
            </a:r>
            <a:r>
              <a:rPr lang="en-US" sz="3200" b="1" dirty="0">
                <a:solidFill>
                  <a:srgbClr val="990000"/>
                </a:solidFill>
                <a:latin typeface="Arial"/>
                <a:cs typeface="Arial"/>
              </a:rPr>
              <a:t>and study the properties</a:t>
            </a:r>
            <a:r>
              <a:rPr lang="en-US" sz="3200" b="1" dirty="0" smtClean="0">
                <a:solidFill>
                  <a:srgbClr val="990000"/>
                </a:solidFill>
                <a:latin typeface="Arial"/>
                <a:cs typeface="Arial"/>
              </a:rPr>
              <a:t> </a:t>
            </a:r>
          </a:p>
          <a:p>
            <a:pPr marL="406400" lvl="2"/>
            <a:r>
              <a:rPr lang="en-US" sz="3200" b="1" dirty="0" smtClean="0">
                <a:solidFill>
                  <a:srgbClr val="990000"/>
                </a:solidFill>
                <a:latin typeface="Arial"/>
                <a:cs typeface="Arial"/>
              </a:rPr>
              <a:t>  of the </a:t>
            </a:r>
            <a:r>
              <a:rPr lang="en-US" sz="3200" b="1" dirty="0">
                <a:solidFill>
                  <a:srgbClr val="990000"/>
                </a:solidFill>
                <a:latin typeface="Arial"/>
                <a:cs typeface="Arial"/>
              </a:rPr>
              <a:t>matter</a:t>
            </a:r>
            <a:r>
              <a:rPr lang="en-US" sz="3200" b="1" dirty="0" smtClean="0">
                <a:solidFill>
                  <a:srgbClr val="990000"/>
                </a:solidFill>
                <a:latin typeface="Arial"/>
                <a:cs typeface="Arial"/>
              </a:rPr>
              <a:t> (EOS) with partonic</a:t>
            </a:r>
          </a:p>
          <a:p>
            <a:pPr marL="406400" lvl="2"/>
            <a:r>
              <a:rPr lang="en-US" sz="3200" b="1" dirty="0" smtClean="0">
                <a:solidFill>
                  <a:srgbClr val="990000"/>
                </a:solidFill>
                <a:latin typeface="Arial"/>
                <a:cs typeface="Arial"/>
              </a:rPr>
              <a:t>  degrees of freedom</a:t>
            </a:r>
            <a:r>
              <a:rPr lang="en-US" sz="3200" b="1" dirty="0">
                <a:solidFill>
                  <a:srgbClr val="990000"/>
                </a:solidFill>
                <a:latin typeface="Arial"/>
                <a:cs typeface="Arial"/>
              </a:rPr>
              <a:t>.</a:t>
            </a:r>
          </a:p>
          <a:p>
            <a:pPr marL="114300" lvl="1" indent="1588"/>
            <a:r>
              <a:rPr lang="en-US" sz="3200" b="1" dirty="0">
                <a:solidFill>
                  <a:srgbClr val="990000"/>
                </a:solidFill>
                <a:latin typeface="Arial"/>
                <a:cs typeface="Arial"/>
              </a:rPr>
              <a:t>  </a:t>
            </a:r>
            <a:r>
              <a:rPr lang="en-US" sz="3200" b="1" dirty="0" smtClean="0">
                <a:solidFill>
                  <a:srgbClr val="990000"/>
                </a:solidFill>
                <a:latin typeface="Arial"/>
                <a:cs typeface="Arial"/>
              </a:rPr>
              <a:t> </a:t>
            </a:r>
          </a:p>
          <a:p>
            <a:pPr marL="114300" lvl="1" indent="1588"/>
            <a:r>
              <a:rPr lang="en-US" sz="3200" b="1" dirty="0" smtClean="0">
                <a:solidFill>
                  <a:srgbClr val="990000"/>
                </a:solidFill>
                <a:latin typeface="Arial"/>
                <a:cs typeface="Arial"/>
              </a:rPr>
              <a:t>   - Explore the QCD phase diagram.</a:t>
            </a:r>
          </a:p>
          <a:p>
            <a:pPr marL="114300" lvl="1" indent="1588"/>
            <a:endParaRPr lang="en-US" sz="3200" b="1" dirty="0" smtClean="0">
              <a:solidFill>
                <a:srgbClr val="990000"/>
              </a:solidFill>
              <a:latin typeface="Arial"/>
              <a:cs typeface="Arial"/>
            </a:endParaRPr>
          </a:p>
          <a:p>
            <a:pPr marL="114300" lvl="1" indent="1588"/>
            <a:endParaRPr lang="en-US" sz="3200" b="1" dirty="0" smtClean="0">
              <a:solidFill>
                <a:srgbClr val="990000"/>
              </a:solidFill>
              <a:latin typeface="Arial"/>
              <a:cs typeface="Arial"/>
            </a:endParaRPr>
          </a:p>
          <a:p>
            <a:pPr marL="114300" lvl="1" indent="1588"/>
            <a:endParaRPr lang="en-US" sz="3200" b="1" dirty="0" smtClean="0">
              <a:solidFill>
                <a:srgbClr val="990000"/>
              </a:solidFill>
              <a:latin typeface="Arial"/>
              <a:cs typeface="Arial"/>
            </a:endParaRPr>
          </a:p>
          <a:p>
            <a:pPr marL="114300" lvl="1" indent="1588"/>
            <a:endParaRPr lang="en-US" sz="3200" b="1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marL="114300" lvl="1" indent="1588"/>
            <a:r>
              <a:rPr lang="en-US" sz="2000" dirty="0">
                <a:solidFill>
                  <a:srgbClr val="000000"/>
                </a:solidFill>
              </a:rPr>
              <a:t>			</a:t>
            </a:r>
          </a:p>
        </p:txBody>
      </p:sp>
      <p:sp>
        <p:nvSpPr>
          <p:cNvPr id="316419" name="Rectangle 1027"/>
          <p:cNvSpPr>
            <a:spLocks noGrp="1" noChangeArrowheads="1"/>
          </p:cNvSpPr>
          <p:nvPr>
            <p:ph type="title"/>
          </p:nvPr>
        </p:nvSpPr>
        <p:spPr>
          <a:xfrm>
            <a:off x="1066800" y="-304800"/>
            <a:ext cx="7696200" cy="1143000"/>
          </a:xfrm>
        </p:spPr>
        <p:txBody>
          <a:bodyPr/>
          <a:lstStyle/>
          <a:p>
            <a:r>
              <a:rPr lang="en-US" b="0" dirty="0">
                <a:solidFill>
                  <a:srgbClr val="800000"/>
                </a:solidFill>
                <a:latin typeface="Arial Black" pitchFamily="-107" charset="0"/>
              </a:rPr>
              <a:t>Physics Goals at RHIC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1066800" y="5029200"/>
            <a:ext cx="2249488" cy="8382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1900" dirty="0">
                <a:latin typeface="Arial"/>
                <a:cs typeface="Arial"/>
              </a:rPr>
              <a:t>Hydrodynamic</a:t>
            </a:r>
          </a:p>
          <a:p>
            <a:pPr algn="ctr" eaLnBrk="1" hangingPunct="1"/>
            <a:r>
              <a:rPr lang="en-US" sz="1900" dirty="0">
                <a:latin typeface="Arial"/>
                <a:cs typeface="Arial"/>
              </a:rPr>
              <a:t>Flow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849688" y="5029200"/>
            <a:ext cx="1905000" cy="838200"/>
          </a:xfrm>
          <a:prstGeom prst="roundRect">
            <a:avLst>
              <a:gd name="adj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2400" b="1" i="1" dirty="0">
                <a:solidFill>
                  <a:srgbClr val="791118"/>
                </a:solidFill>
                <a:latin typeface="Arial"/>
                <a:cs typeface="Arial"/>
              </a:rPr>
              <a:t>Collectivity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6264275" y="5029200"/>
            <a:ext cx="1928813" cy="838200"/>
          </a:xfrm>
          <a:prstGeom prst="roundRect">
            <a:avLst>
              <a:gd name="adj" fmla="val 16667"/>
            </a:avLst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1800" dirty="0">
                <a:latin typeface="Arial"/>
                <a:cs typeface="Arial"/>
              </a:rPr>
              <a:t>Local </a:t>
            </a:r>
          </a:p>
          <a:p>
            <a:pPr algn="ctr" eaLnBrk="1" hangingPunct="1"/>
            <a:r>
              <a:rPr lang="en-US" sz="1800" dirty="0">
                <a:latin typeface="Arial"/>
                <a:cs typeface="Arial"/>
              </a:rPr>
              <a:t>Thermalization</a:t>
            </a: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3423201" y="5191780"/>
            <a:ext cx="286488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800" dirty="0">
                <a:latin typeface="Arial Black" pitchFamily="-107" charset="0"/>
              </a:rPr>
              <a:t>=   </a:t>
            </a:r>
            <a:r>
              <a:rPr lang="en-US" sz="2800" dirty="0" smtClean="0">
                <a:latin typeface="Arial Black" pitchFamily="-107" charset="0"/>
              </a:rPr>
              <a:t>  </a:t>
            </a:r>
            <a:r>
              <a:rPr lang="en-US" sz="2800" dirty="0" smtClean="0">
                <a:solidFill>
                  <a:srgbClr val="791118"/>
                </a:solidFill>
                <a:latin typeface="Arial Black" pitchFamily="-107" charset="0"/>
              </a:rPr>
              <a:t>           </a:t>
            </a:r>
            <a:r>
              <a:rPr lang="en-US" sz="2800" dirty="0" smtClean="0">
                <a:latin typeface="Arial Black" pitchFamily="-107" charset="0"/>
              </a:rPr>
              <a:t>  </a:t>
            </a:r>
            <a:r>
              <a:rPr lang="en-US" sz="2800" dirty="0" err="1">
                <a:latin typeface="Arial Black" pitchFamily="-107" charset="0"/>
                <a:sym typeface="Symbol" pitchFamily="-107" charset="2"/>
              </a:rPr>
              <a:t></a:t>
            </a:r>
            <a:endParaRPr 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AutoShape 2" descr="Dotted grid"/>
          <p:cNvSpPr>
            <a:spLocks noChangeArrowheads="1"/>
          </p:cNvSpPr>
          <p:nvPr/>
        </p:nvSpPr>
        <p:spPr bwMode="auto">
          <a:xfrm>
            <a:off x="114300" y="762000"/>
            <a:ext cx="8915400" cy="5638800"/>
          </a:xfrm>
          <a:prstGeom prst="roundRect">
            <a:avLst>
              <a:gd name="adj" fmla="val 3042"/>
            </a:avLst>
          </a:prstGeom>
          <a:pattFill prst="dotGrid">
            <a:fgClr>
              <a:srgbClr val="D4D4D4"/>
            </a:fgClr>
            <a:bgClr>
              <a:schemeClr val="bg1"/>
            </a:bgClr>
          </a:pattFill>
          <a:ln w="38100" cmpd="dbl">
            <a:solidFill>
              <a:srgbClr val="CFA61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1971" name="Picture 3" descr="tpcsymposium copy"/>
          <p:cNvPicPr>
            <a:picLocks noChangeAspect="1" noChangeArrowheads="1"/>
          </p:cNvPicPr>
          <p:nvPr/>
        </p:nvPicPr>
        <p:blipFill>
          <a:blip r:embed="rId3"/>
          <a:srcRect l="1123"/>
          <a:stretch>
            <a:fillRect/>
          </a:stretch>
        </p:blipFill>
        <p:spPr bwMode="auto">
          <a:xfrm>
            <a:off x="1524000" y="1524000"/>
            <a:ext cx="6037263" cy="391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743200" y="3103563"/>
            <a:ext cx="0" cy="762000"/>
            <a:chOff x="768" y="2064"/>
            <a:chExt cx="0" cy="480"/>
          </a:xfrm>
        </p:grpSpPr>
        <p:sp>
          <p:nvSpPr>
            <p:cNvPr id="211973" name="Line 5"/>
            <p:cNvSpPr>
              <a:spLocks noChangeShapeType="1"/>
            </p:cNvSpPr>
            <p:nvPr/>
          </p:nvSpPr>
          <p:spPr bwMode="auto">
            <a:xfrm>
              <a:off x="768" y="2064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974" name="Line 6"/>
            <p:cNvSpPr>
              <a:spLocks noChangeShapeType="1"/>
            </p:cNvSpPr>
            <p:nvPr/>
          </p:nvSpPr>
          <p:spPr bwMode="auto">
            <a:xfrm>
              <a:off x="768" y="2352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6324600" y="3103563"/>
            <a:ext cx="0" cy="762000"/>
            <a:chOff x="768" y="2064"/>
            <a:chExt cx="0" cy="480"/>
          </a:xfrm>
        </p:grpSpPr>
        <p:sp>
          <p:nvSpPr>
            <p:cNvPr id="211976" name="Line 8"/>
            <p:cNvSpPr>
              <a:spLocks noChangeShapeType="1"/>
            </p:cNvSpPr>
            <p:nvPr/>
          </p:nvSpPr>
          <p:spPr bwMode="auto">
            <a:xfrm>
              <a:off x="768" y="2064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977" name="Line 9"/>
            <p:cNvSpPr>
              <a:spLocks noChangeShapeType="1"/>
            </p:cNvSpPr>
            <p:nvPr/>
          </p:nvSpPr>
          <p:spPr bwMode="auto">
            <a:xfrm>
              <a:off x="768" y="2352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4330700" y="3375025"/>
            <a:ext cx="533400" cy="214313"/>
            <a:chOff x="1752" y="2235"/>
            <a:chExt cx="336" cy="135"/>
          </a:xfrm>
        </p:grpSpPr>
        <p:sp>
          <p:nvSpPr>
            <p:cNvPr id="211979" name="Line 11"/>
            <p:cNvSpPr>
              <a:spLocks noChangeShapeType="1"/>
            </p:cNvSpPr>
            <p:nvPr/>
          </p:nvSpPr>
          <p:spPr bwMode="auto">
            <a:xfrm>
              <a:off x="1752" y="2235"/>
              <a:ext cx="33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980" name="Line 12"/>
            <p:cNvSpPr>
              <a:spLocks noChangeShapeType="1"/>
            </p:cNvSpPr>
            <p:nvPr/>
          </p:nvSpPr>
          <p:spPr bwMode="auto">
            <a:xfrm>
              <a:off x="1752" y="2370"/>
              <a:ext cx="33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1981" name="Rectangle 13"/>
          <p:cNvSpPr>
            <a:spLocks noChangeArrowheads="1"/>
          </p:cNvSpPr>
          <p:nvPr/>
        </p:nvSpPr>
        <p:spPr bwMode="auto">
          <a:xfrm>
            <a:off x="3149600" y="3276600"/>
            <a:ext cx="2895600" cy="17621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1982" name="Rectangle 14"/>
          <p:cNvSpPr>
            <a:spLocks noChangeArrowheads="1"/>
          </p:cNvSpPr>
          <p:nvPr/>
        </p:nvSpPr>
        <p:spPr bwMode="auto">
          <a:xfrm>
            <a:off x="3149600" y="3513138"/>
            <a:ext cx="2895600" cy="17621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4343400" y="3276600"/>
            <a:ext cx="457200" cy="392113"/>
            <a:chOff x="1776" y="1920"/>
            <a:chExt cx="288" cy="247"/>
          </a:xfrm>
        </p:grpSpPr>
        <p:grpSp>
          <p:nvGrpSpPr>
            <p:cNvPr id="6" name="Group 16"/>
            <p:cNvGrpSpPr>
              <a:grpSpLocks/>
            </p:cNvGrpSpPr>
            <p:nvPr/>
          </p:nvGrpSpPr>
          <p:grpSpPr bwMode="auto">
            <a:xfrm>
              <a:off x="1776" y="1920"/>
              <a:ext cx="288" cy="26"/>
              <a:chOff x="1776" y="1920"/>
              <a:chExt cx="288" cy="26"/>
            </a:xfrm>
          </p:grpSpPr>
          <p:sp>
            <p:nvSpPr>
              <p:cNvPr id="211985" name="Line 17"/>
              <p:cNvSpPr>
                <a:spLocks noChangeShapeType="1"/>
              </p:cNvSpPr>
              <p:nvPr/>
            </p:nvSpPr>
            <p:spPr bwMode="auto">
              <a:xfrm>
                <a:off x="1802" y="1946"/>
                <a:ext cx="240" cy="0"/>
              </a:xfrm>
              <a:prstGeom prst="line">
                <a:avLst/>
              </a:prstGeom>
              <a:noFill/>
              <a:ln w="12700">
                <a:solidFill>
                  <a:srgbClr val="FC0128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986" name="Line 18"/>
              <p:cNvSpPr>
                <a:spLocks noChangeShapeType="1"/>
              </p:cNvSpPr>
              <p:nvPr/>
            </p:nvSpPr>
            <p:spPr bwMode="auto">
              <a:xfrm>
                <a:off x="1776" y="1920"/>
                <a:ext cx="288" cy="0"/>
              </a:xfrm>
              <a:prstGeom prst="line">
                <a:avLst/>
              </a:prstGeom>
              <a:noFill/>
              <a:ln w="12700">
                <a:solidFill>
                  <a:srgbClr val="FC0128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11987" name="Line 19"/>
            <p:cNvSpPr>
              <a:spLocks noChangeShapeType="1"/>
            </p:cNvSpPr>
            <p:nvPr/>
          </p:nvSpPr>
          <p:spPr bwMode="auto">
            <a:xfrm>
              <a:off x="1802" y="2141"/>
              <a:ext cx="240" cy="0"/>
            </a:xfrm>
            <a:prstGeom prst="line">
              <a:avLst/>
            </a:prstGeom>
            <a:noFill/>
            <a:ln w="12700">
              <a:solidFill>
                <a:srgbClr val="FC0128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988" name="Line 20"/>
            <p:cNvSpPr>
              <a:spLocks noChangeShapeType="1"/>
            </p:cNvSpPr>
            <p:nvPr/>
          </p:nvSpPr>
          <p:spPr bwMode="auto">
            <a:xfrm>
              <a:off x="1776" y="2167"/>
              <a:ext cx="288" cy="0"/>
            </a:xfrm>
            <a:prstGeom prst="line">
              <a:avLst/>
            </a:prstGeom>
            <a:noFill/>
            <a:ln w="12700">
              <a:solidFill>
                <a:srgbClr val="FC0128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21"/>
          <p:cNvGrpSpPr>
            <a:grpSpLocks/>
          </p:cNvGrpSpPr>
          <p:nvPr/>
        </p:nvGrpSpPr>
        <p:grpSpPr bwMode="auto">
          <a:xfrm>
            <a:off x="4495800" y="3411538"/>
            <a:ext cx="152400" cy="146050"/>
            <a:chOff x="1872" y="2258"/>
            <a:chExt cx="96" cy="92"/>
          </a:xfrm>
        </p:grpSpPr>
        <p:grpSp>
          <p:nvGrpSpPr>
            <p:cNvPr id="8" name="Group 22"/>
            <p:cNvGrpSpPr>
              <a:grpSpLocks/>
            </p:cNvGrpSpPr>
            <p:nvPr/>
          </p:nvGrpSpPr>
          <p:grpSpPr bwMode="auto">
            <a:xfrm>
              <a:off x="1872" y="2258"/>
              <a:ext cx="96" cy="16"/>
              <a:chOff x="1872" y="2256"/>
              <a:chExt cx="96" cy="16"/>
            </a:xfrm>
          </p:grpSpPr>
          <p:sp>
            <p:nvSpPr>
              <p:cNvPr id="211991" name="Line 23"/>
              <p:cNvSpPr>
                <a:spLocks noChangeShapeType="1"/>
              </p:cNvSpPr>
              <p:nvPr/>
            </p:nvSpPr>
            <p:spPr bwMode="auto">
              <a:xfrm>
                <a:off x="1872" y="2256"/>
                <a:ext cx="96" cy="0"/>
              </a:xfrm>
              <a:prstGeom prst="line">
                <a:avLst/>
              </a:prstGeom>
              <a:noFill/>
              <a:ln w="12700">
                <a:solidFill>
                  <a:srgbClr val="063DE8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992" name="Line 24"/>
              <p:cNvSpPr>
                <a:spLocks noChangeShapeType="1"/>
              </p:cNvSpPr>
              <p:nvPr/>
            </p:nvSpPr>
            <p:spPr bwMode="auto">
              <a:xfrm>
                <a:off x="1872" y="2272"/>
                <a:ext cx="96" cy="0"/>
              </a:xfrm>
              <a:prstGeom prst="line">
                <a:avLst/>
              </a:prstGeom>
              <a:noFill/>
              <a:ln w="12700">
                <a:solidFill>
                  <a:srgbClr val="063DE8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" name="Group 25"/>
            <p:cNvGrpSpPr>
              <a:grpSpLocks/>
            </p:cNvGrpSpPr>
            <p:nvPr/>
          </p:nvGrpSpPr>
          <p:grpSpPr bwMode="auto">
            <a:xfrm>
              <a:off x="1872" y="2334"/>
              <a:ext cx="96" cy="16"/>
              <a:chOff x="1872" y="2332"/>
              <a:chExt cx="96" cy="16"/>
            </a:xfrm>
          </p:grpSpPr>
          <p:sp>
            <p:nvSpPr>
              <p:cNvPr id="211994" name="Line 26"/>
              <p:cNvSpPr>
                <a:spLocks noChangeShapeType="1"/>
              </p:cNvSpPr>
              <p:nvPr/>
            </p:nvSpPr>
            <p:spPr bwMode="auto">
              <a:xfrm>
                <a:off x="1872" y="2332"/>
                <a:ext cx="96" cy="0"/>
              </a:xfrm>
              <a:prstGeom prst="line">
                <a:avLst/>
              </a:prstGeom>
              <a:noFill/>
              <a:ln w="12700">
                <a:solidFill>
                  <a:srgbClr val="063DE8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995" name="Line 27"/>
              <p:cNvSpPr>
                <a:spLocks noChangeShapeType="1"/>
              </p:cNvSpPr>
              <p:nvPr/>
            </p:nvSpPr>
            <p:spPr bwMode="auto">
              <a:xfrm>
                <a:off x="1872" y="2348"/>
                <a:ext cx="96" cy="0"/>
              </a:xfrm>
              <a:prstGeom prst="line">
                <a:avLst/>
              </a:prstGeom>
              <a:noFill/>
              <a:ln w="12700">
                <a:solidFill>
                  <a:srgbClr val="063DE8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11996" name="Rectangle 28"/>
          <p:cNvSpPr>
            <a:spLocks noChangeArrowheads="1"/>
          </p:cNvSpPr>
          <p:nvPr/>
        </p:nvSpPr>
        <p:spPr bwMode="auto">
          <a:xfrm>
            <a:off x="1219200" y="0"/>
            <a:ext cx="7315200" cy="5349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1173" tIns="45587" rIns="91173" bIns="45587"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3600">
                <a:solidFill>
                  <a:schemeClr val="tx2"/>
                </a:solidFill>
              </a:rPr>
              <a:t>STAR Detector</a:t>
            </a:r>
            <a:endParaRPr lang="el-GR" sz="3600">
              <a:solidFill>
                <a:schemeClr val="tx2"/>
              </a:solidFill>
            </a:endParaRPr>
          </a:p>
        </p:txBody>
      </p:sp>
      <p:sp>
        <p:nvSpPr>
          <p:cNvPr id="211997" name="Rectangle 29"/>
          <p:cNvSpPr>
            <a:spLocks noChangeArrowheads="1"/>
          </p:cNvSpPr>
          <p:nvPr/>
        </p:nvSpPr>
        <p:spPr bwMode="auto">
          <a:xfrm>
            <a:off x="1600200" y="3403600"/>
            <a:ext cx="152400" cy="152400"/>
          </a:xfrm>
          <a:prstGeom prst="rect">
            <a:avLst/>
          </a:prstGeom>
          <a:solidFill>
            <a:srgbClr val="FC0128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oup 30"/>
          <p:cNvGrpSpPr>
            <a:grpSpLocks/>
          </p:cNvGrpSpPr>
          <p:nvPr/>
        </p:nvGrpSpPr>
        <p:grpSpPr bwMode="auto">
          <a:xfrm>
            <a:off x="2743200" y="3103563"/>
            <a:ext cx="0" cy="762000"/>
            <a:chOff x="768" y="2064"/>
            <a:chExt cx="0" cy="480"/>
          </a:xfrm>
        </p:grpSpPr>
        <p:sp>
          <p:nvSpPr>
            <p:cNvPr id="211999" name="Line 31"/>
            <p:cNvSpPr>
              <a:spLocks noChangeShapeType="1"/>
            </p:cNvSpPr>
            <p:nvPr/>
          </p:nvSpPr>
          <p:spPr bwMode="auto">
            <a:xfrm>
              <a:off x="768" y="2064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000" name="Line 32"/>
            <p:cNvSpPr>
              <a:spLocks noChangeShapeType="1"/>
            </p:cNvSpPr>
            <p:nvPr/>
          </p:nvSpPr>
          <p:spPr bwMode="auto">
            <a:xfrm>
              <a:off x="768" y="2352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" name="Group 33"/>
          <p:cNvGrpSpPr>
            <a:grpSpLocks/>
          </p:cNvGrpSpPr>
          <p:nvPr/>
        </p:nvGrpSpPr>
        <p:grpSpPr bwMode="auto">
          <a:xfrm>
            <a:off x="6324600" y="3103563"/>
            <a:ext cx="0" cy="762000"/>
            <a:chOff x="768" y="2064"/>
            <a:chExt cx="0" cy="480"/>
          </a:xfrm>
        </p:grpSpPr>
        <p:sp>
          <p:nvSpPr>
            <p:cNvPr id="212002" name="Line 34"/>
            <p:cNvSpPr>
              <a:spLocks noChangeShapeType="1"/>
            </p:cNvSpPr>
            <p:nvPr/>
          </p:nvSpPr>
          <p:spPr bwMode="auto">
            <a:xfrm>
              <a:off x="768" y="2064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003" name="Line 35"/>
            <p:cNvSpPr>
              <a:spLocks noChangeShapeType="1"/>
            </p:cNvSpPr>
            <p:nvPr/>
          </p:nvSpPr>
          <p:spPr bwMode="auto">
            <a:xfrm>
              <a:off x="768" y="2352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2004" name="Line 36"/>
          <p:cNvSpPr>
            <a:spLocks noChangeShapeType="1"/>
          </p:cNvSpPr>
          <p:nvPr/>
        </p:nvSpPr>
        <p:spPr bwMode="auto">
          <a:xfrm>
            <a:off x="1790700" y="3398838"/>
            <a:ext cx="0" cy="1524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005" name="Rectangle 37"/>
          <p:cNvSpPr>
            <a:spLocks noChangeArrowheads="1"/>
          </p:cNvSpPr>
          <p:nvPr/>
        </p:nvSpPr>
        <p:spPr bwMode="auto">
          <a:xfrm>
            <a:off x="7391400" y="3408363"/>
            <a:ext cx="152400" cy="152400"/>
          </a:xfrm>
          <a:prstGeom prst="rect">
            <a:avLst/>
          </a:prstGeom>
          <a:solidFill>
            <a:srgbClr val="FC0128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006" name="Line 38"/>
          <p:cNvSpPr>
            <a:spLocks noChangeShapeType="1"/>
          </p:cNvSpPr>
          <p:nvPr/>
        </p:nvSpPr>
        <p:spPr bwMode="auto">
          <a:xfrm>
            <a:off x="7353300" y="3408363"/>
            <a:ext cx="0" cy="1524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007" name="Rectangle 39"/>
          <p:cNvSpPr>
            <a:spLocks noChangeArrowheads="1"/>
          </p:cNvSpPr>
          <p:nvPr/>
        </p:nvSpPr>
        <p:spPr bwMode="auto">
          <a:xfrm>
            <a:off x="3238500" y="3290888"/>
            <a:ext cx="609600" cy="161925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008" name="Rectangle 40"/>
          <p:cNvSpPr>
            <a:spLocks noChangeArrowheads="1"/>
          </p:cNvSpPr>
          <p:nvPr/>
        </p:nvSpPr>
        <p:spPr bwMode="auto">
          <a:xfrm>
            <a:off x="5284788" y="3516313"/>
            <a:ext cx="620712" cy="155575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009" name="Rectangle 41"/>
          <p:cNvSpPr>
            <a:spLocks noChangeArrowheads="1"/>
          </p:cNvSpPr>
          <p:nvPr/>
        </p:nvSpPr>
        <p:spPr bwMode="auto">
          <a:xfrm>
            <a:off x="5292725" y="3289300"/>
            <a:ext cx="615950" cy="163513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" name="Group 42"/>
          <p:cNvGrpSpPr>
            <a:grpSpLocks/>
          </p:cNvGrpSpPr>
          <p:nvPr/>
        </p:nvGrpSpPr>
        <p:grpSpPr bwMode="auto">
          <a:xfrm>
            <a:off x="1905000" y="3255963"/>
            <a:ext cx="304800" cy="457200"/>
            <a:chOff x="3408" y="2160"/>
            <a:chExt cx="192" cy="288"/>
          </a:xfrm>
        </p:grpSpPr>
        <p:sp>
          <p:nvSpPr>
            <p:cNvPr id="212011" name="Rectangle 43"/>
            <p:cNvSpPr>
              <a:spLocks noChangeArrowheads="1"/>
            </p:cNvSpPr>
            <p:nvPr/>
          </p:nvSpPr>
          <p:spPr bwMode="auto">
            <a:xfrm>
              <a:off x="3408" y="2160"/>
              <a:ext cx="192" cy="96"/>
            </a:xfrm>
            <a:prstGeom prst="rect">
              <a:avLst/>
            </a:prstGeom>
            <a:solidFill>
              <a:srgbClr val="081D58">
                <a:alpha val="75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012" name="Rectangle 44"/>
            <p:cNvSpPr>
              <a:spLocks noChangeArrowheads="1"/>
            </p:cNvSpPr>
            <p:nvPr/>
          </p:nvSpPr>
          <p:spPr bwMode="auto">
            <a:xfrm>
              <a:off x="3408" y="2352"/>
              <a:ext cx="192" cy="96"/>
            </a:xfrm>
            <a:prstGeom prst="rect">
              <a:avLst/>
            </a:prstGeom>
            <a:solidFill>
              <a:srgbClr val="081D58">
                <a:alpha val="75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2013" name="Line 45"/>
          <p:cNvSpPr>
            <a:spLocks noChangeShapeType="1"/>
          </p:cNvSpPr>
          <p:nvPr/>
        </p:nvSpPr>
        <p:spPr bwMode="auto">
          <a:xfrm>
            <a:off x="1905000" y="1447800"/>
            <a:ext cx="1600200" cy="990600"/>
          </a:xfrm>
          <a:prstGeom prst="line">
            <a:avLst/>
          </a:prstGeom>
          <a:noFill/>
          <a:ln w="9525">
            <a:solidFill>
              <a:srgbClr val="1C1C1C"/>
            </a:solidFill>
            <a:round/>
            <a:headEnd/>
            <a:tailEnd type="triangle" w="sm" len="lg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014" name="Text Box 46"/>
          <p:cNvSpPr txBox="1">
            <a:spLocks noChangeArrowheads="1"/>
          </p:cNvSpPr>
          <p:nvPr/>
        </p:nvSpPr>
        <p:spPr bwMode="auto">
          <a:xfrm>
            <a:off x="381000" y="1143000"/>
            <a:ext cx="1981200" cy="6683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rgbClr val="791118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>
                <a:effectLst>
                  <a:outerShdw blurRad="38100" dist="38100" dir="2700000" algn="tl">
                    <a:srgbClr val="DDDDDD"/>
                  </a:outerShdw>
                </a:effectLst>
              </a:rPr>
              <a:t>MRPC ToF barrel</a:t>
            </a:r>
          </a:p>
          <a:p>
            <a:pPr>
              <a:spcBef>
                <a:spcPct val="50000"/>
              </a:spcBef>
            </a:pPr>
            <a:r>
              <a:rPr lang="en-US" sz="1200" b="1">
                <a:effectLst>
                  <a:outerShdw blurRad="38100" dist="38100" dir="2700000" algn="tl">
                    <a:srgbClr val="DDDDDD"/>
                  </a:outerShdw>
                </a:effectLst>
              </a:rPr>
              <a:t>Ready for run 10</a:t>
            </a:r>
            <a:endParaRPr lang="en-US" sz="1800" b="1"/>
          </a:p>
        </p:txBody>
      </p:sp>
      <p:sp>
        <p:nvSpPr>
          <p:cNvPr id="212015" name="Line 47"/>
          <p:cNvSpPr>
            <a:spLocks noChangeShapeType="1"/>
          </p:cNvSpPr>
          <p:nvPr/>
        </p:nvSpPr>
        <p:spPr bwMode="auto">
          <a:xfrm>
            <a:off x="2362200" y="2971800"/>
            <a:ext cx="0" cy="457200"/>
          </a:xfrm>
          <a:prstGeom prst="line">
            <a:avLst/>
          </a:prstGeom>
          <a:noFill/>
          <a:ln w="762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016" name="Line 48"/>
          <p:cNvSpPr>
            <a:spLocks noChangeShapeType="1"/>
          </p:cNvSpPr>
          <p:nvPr/>
        </p:nvSpPr>
        <p:spPr bwMode="auto">
          <a:xfrm>
            <a:off x="2362200" y="3581400"/>
            <a:ext cx="0" cy="457200"/>
          </a:xfrm>
          <a:prstGeom prst="line">
            <a:avLst/>
          </a:prstGeom>
          <a:noFill/>
          <a:ln w="762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017" name="Line 49"/>
          <p:cNvSpPr>
            <a:spLocks noChangeShapeType="1"/>
          </p:cNvSpPr>
          <p:nvPr/>
        </p:nvSpPr>
        <p:spPr bwMode="auto">
          <a:xfrm>
            <a:off x="1600200" y="2057400"/>
            <a:ext cx="1066800" cy="1066800"/>
          </a:xfrm>
          <a:prstGeom prst="line">
            <a:avLst/>
          </a:prstGeom>
          <a:noFill/>
          <a:ln w="9525">
            <a:solidFill>
              <a:srgbClr val="1C1C1C"/>
            </a:solidFill>
            <a:round/>
            <a:headEnd/>
            <a:tailEnd type="triangle" w="sm" len="lg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018" name="Text Box 50"/>
          <p:cNvSpPr txBox="1">
            <a:spLocks noChangeArrowheads="1"/>
          </p:cNvSpPr>
          <p:nvPr/>
        </p:nvSpPr>
        <p:spPr bwMode="auto">
          <a:xfrm>
            <a:off x="762000" y="1968500"/>
            <a:ext cx="914400" cy="374650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>
                <a:solidFill>
                  <a:srgbClr val="D91F2D"/>
                </a:solidFill>
              </a:rPr>
              <a:t>RPSD</a:t>
            </a:r>
            <a:endParaRPr lang="en-US" sz="1800" b="1"/>
          </a:p>
        </p:txBody>
      </p:sp>
      <p:sp>
        <p:nvSpPr>
          <p:cNvPr id="212019" name="Line 51"/>
          <p:cNvSpPr>
            <a:spLocks noChangeShapeType="1"/>
          </p:cNvSpPr>
          <p:nvPr/>
        </p:nvSpPr>
        <p:spPr bwMode="auto">
          <a:xfrm flipV="1">
            <a:off x="1219200" y="3886200"/>
            <a:ext cx="1066800" cy="533400"/>
          </a:xfrm>
          <a:prstGeom prst="line">
            <a:avLst/>
          </a:prstGeom>
          <a:noFill/>
          <a:ln w="9525">
            <a:solidFill>
              <a:srgbClr val="1C1C1C"/>
            </a:solidFill>
            <a:round/>
            <a:headEnd/>
            <a:tailEnd type="triangle" w="sm" len="lg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020" name="Text Box 52"/>
          <p:cNvSpPr txBox="1">
            <a:spLocks noChangeArrowheads="1"/>
          </p:cNvSpPr>
          <p:nvPr/>
        </p:nvSpPr>
        <p:spPr bwMode="auto">
          <a:xfrm>
            <a:off x="381000" y="4038600"/>
            <a:ext cx="914400" cy="374650"/>
          </a:xfrm>
          <a:prstGeom prst="rect">
            <a:avLst/>
          </a:prstGeom>
          <a:solidFill>
            <a:schemeClr val="bg1"/>
          </a:solidFill>
          <a:ln w="38100">
            <a:solidFill>
              <a:srgbClr val="087B08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PMD</a:t>
            </a:r>
            <a:endParaRPr lang="en-US" sz="1800" b="1"/>
          </a:p>
        </p:txBody>
      </p:sp>
      <p:sp>
        <p:nvSpPr>
          <p:cNvPr id="212021" name="Line 53"/>
          <p:cNvSpPr>
            <a:spLocks noChangeShapeType="1"/>
          </p:cNvSpPr>
          <p:nvPr/>
        </p:nvSpPr>
        <p:spPr bwMode="auto">
          <a:xfrm>
            <a:off x="990600" y="2971800"/>
            <a:ext cx="914400" cy="304800"/>
          </a:xfrm>
          <a:prstGeom prst="line">
            <a:avLst/>
          </a:prstGeom>
          <a:noFill/>
          <a:ln w="9525">
            <a:solidFill>
              <a:srgbClr val="1C1C1C"/>
            </a:solidFill>
            <a:round/>
            <a:headEnd/>
            <a:tailEnd type="triangle" w="sm" len="lg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022" name="Text Box 54"/>
          <p:cNvSpPr txBox="1">
            <a:spLocks noChangeArrowheads="1"/>
          </p:cNvSpPr>
          <p:nvPr/>
        </p:nvSpPr>
        <p:spPr bwMode="auto">
          <a:xfrm>
            <a:off x="381000" y="2667000"/>
            <a:ext cx="914400" cy="365125"/>
          </a:xfrm>
          <a:prstGeom prst="rect">
            <a:avLst/>
          </a:prstGeom>
          <a:solidFill>
            <a:schemeClr val="bg1"/>
          </a:solidFill>
          <a:ln w="28575">
            <a:solidFill>
              <a:srgbClr val="087B08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F</a:t>
            </a:r>
            <a:r>
              <a:rPr lang="en-US" sz="1600">
                <a:sym typeface="Symbol" pitchFamily="-65" charset="2"/>
              </a:rPr>
              <a:t>PD</a:t>
            </a:r>
            <a:endParaRPr lang="en-US" sz="1800" b="1"/>
          </a:p>
        </p:txBody>
      </p:sp>
      <p:sp>
        <p:nvSpPr>
          <p:cNvPr id="212023" name="Rectangle 55"/>
          <p:cNvSpPr>
            <a:spLocks noChangeArrowheads="1"/>
          </p:cNvSpPr>
          <p:nvPr/>
        </p:nvSpPr>
        <p:spPr bwMode="auto">
          <a:xfrm>
            <a:off x="6858000" y="3581400"/>
            <a:ext cx="304800" cy="609600"/>
          </a:xfrm>
          <a:prstGeom prst="rect">
            <a:avLst/>
          </a:prstGeom>
          <a:solidFill>
            <a:srgbClr val="081D58">
              <a:alpha val="75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024" name="Rectangle 56"/>
          <p:cNvSpPr>
            <a:spLocks noChangeArrowheads="1"/>
          </p:cNvSpPr>
          <p:nvPr/>
        </p:nvSpPr>
        <p:spPr bwMode="auto">
          <a:xfrm>
            <a:off x="6858000" y="2819400"/>
            <a:ext cx="304800" cy="609600"/>
          </a:xfrm>
          <a:prstGeom prst="rect">
            <a:avLst/>
          </a:prstGeom>
          <a:solidFill>
            <a:srgbClr val="081D58">
              <a:alpha val="75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025" name="Line 57"/>
          <p:cNvSpPr>
            <a:spLocks noChangeShapeType="1"/>
          </p:cNvSpPr>
          <p:nvPr/>
        </p:nvSpPr>
        <p:spPr bwMode="auto">
          <a:xfrm flipH="1">
            <a:off x="7239000" y="2590800"/>
            <a:ext cx="762000" cy="609600"/>
          </a:xfrm>
          <a:prstGeom prst="line">
            <a:avLst/>
          </a:prstGeom>
          <a:noFill/>
          <a:ln w="9525">
            <a:solidFill>
              <a:srgbClr val="1C1C1C"/>
            </a:solidFill>
            <a:round/>
            <a:headEnd/>
            <a:tailEnd type="triangle" w="sm" len="lg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026" name="Text Box 58"/>
          <p:cNvSpPr txBox="1">
            <a:spLocks noChangeArrowheads="1"/>
          </p:cNvSpPr>
          <p:nvPr/>
        </p:nvSpPr>
        <p:spPr bwMode="auto">
          <a:xfrm>
            <a:off x="7772400" y="2286000"/>
            <a:ext cx="914400" cy="374650"/>
          </a:xfrm>
          <a:prstGeom prst="rect">
            <a:avLst/>
          </a:prstGeom>
          <a:solidFill>
            <a:schemeClr val="bg1"/>
          </a:solidFill>
          <a:ln w="38100">
            <a:solidFill>
              <a:srgbClr val="146736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F</a:t>
            </a:r>
            <a:r>
              <a:rPr lang="en-US" sz="1600">
                <a:sym typeface="Symbol" pitchFamily="-65" charset="2"/>
              </a:rPr>
              <a:t>M</a:t>
            </a:r>
            <a:r>
              <a:rPr lang="en-US" sz="1600"/>
              <a:t>S</a:t>
            </a:r>
            <a:endParaRPr lang="en-US" sz="1800" b="1"/>
          </a:p>
        </p:txBody>
      </p:sp>
      <p:sp>
        <p:nvSpPr>
          <p:cNvPr id="212027" name="Line 59"/>
          <p:cNvSpPr>
            <a:spLocks noChangeShapeType="1"/>
          </p:cNvSpPr>
          <p:nvPr/>
        </p:nvSpPr>
        <p:spPr bwMode="auto">
          <a:xfrm flipH="1">
            <a:off x="5334000" y="1143000"/>
            <a:ext cx="685800" cy="1219200"/>
          </a:xfrm>
          <a:prstGeom prst="line">
            <a:avLst/>
          </a:prstGeom>
          <a:noFill/>
          <a:ln w="9525">
            <a:solidFill>
              <a:srgbClr val="1C1C1C"/>
            </a:solidFill>
            <a:round/>
            <a:headEnd/>
            <a:tailEnd type="triangle" w="sm" len="lg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028" name="Text Box 60"/>
          <p:cNvSpPr txBox="1">
            <a:spLocks noChangeArrowheads="1"/>
          </p:cNvSpPr>
          <p:nvPr/>
        </p:nvSpPr>
        <p:spPr bwMode="auto">
          <a:xfrm>
            <a:off x="5562600" y="930275"/>
            <a:ext cx="1295400" cy="365125"/>
          </a:xfrm>
          <a:prstGeom prst="rect">
            <a:avLst/>
          </a:prstGeom>
          <a:solidFill>
            <a:schemeClr val="bg1"/>
          </a:solidFill>
          <a:ln w="28575">
            <a:solidFill>
              <a:srgbClr val="087B08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EMC barrel</a:t>
            </a:r>
            <a:endParaRPr lang="en-US" sz="1800" b="1"/>
          </a:p>
        </p:txBody>
      </p:sp>
      <p:sp>
        <p:nvSpPr>
          <p:cNvPr id="212029" name="Line 61"/>
          <p:cNvSpPr>
            <a:spLocks noChangeShapeType="1"/>
          </p:cNvSpPr>
          <p:nvPr/>
        </p:nvSpPr>
        <p:spPr bwMode="auto">
          <a:xfrm flipH="1">
            <a:off x="5943600" y="1752600"/>
            <a:ext cx="1447800" cy="990600"/>
          </a:xfrm>
          <a:prstGeom prst="line">
            <a:avLst/>
          </a:prstGeom>
          <a:noFill/>
          <a:ln w="9525">
            <a:solidFill>
              <a:srgbClr val="1C1C1C"/>
            </a:solidFill>
            <a:round/>
            <a:headEnd/>
            <a:tailEnd type="triangle" w="sm" len="lg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030" name="Text Box 62"/>
          <p:cNvSpPr txBox="1">
            <a:spLocks noChangeArrowheads="1"/>
          </p:cNvSpPr>
          <p:nvPr/>
        </p:nvSpPr>
        <p:spPr bwMode="auto">
          <a:xfrm>
            <a:off x="7086600" y="1406525"/>
            <a:ext cx="1600200" cy="365125"/>
          </a:xfrm>
          <a:prstGeom prst="rect">
            <a:avLst/>
          </a:prstGeom>
          <a:solidFill>
            <a:schemeClr val="bg1"/>
          </a:solidFill>
          <a:ln w="28575">
            <a:solidFill>
              <a:srgbClr val="087B08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EMC End Cap</a:t>
            </a:r>
            <a:endParaRPr lang="en-US" sz="1800" b="1"/>
          </a:p>
        </p:txBody>
      </p:sp>
      <p:sp>
        <p:nvSpPr>
          <p:cNvPr id="212031" name="Line 63"/>
          <p:cNvSpPr>
            <a:spLocks noChangeShapeType="1"/>
          </p:cNvSpPr>
          <p:nvPr/>
        </p:nvSpPr>
        <p:spPr bwMode="auto">
          <a:xfrm flipH="1" flipV="1">
            <a:off x="4953000" y="3581400"/>
            <a:ext cx="990600" cy="2209800"/>
          </a:xfrm>
          <a:prstGeom prst="line">
            <a:avLst/>
          </a:prstGeom>
          <a:noFill/>
          <a:ln w="9525">
            <a:solidFill>
              <a:srgbClr val="1C1C1C"/>
            </a:solidFill>
            <a:round/>
            <a:headEnd/>
            <a:tailEnd type="triangle" w="sm" len="lg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032" name="Line 64"/>
          <p:cNvSpPr>
            <a:spLocks noChangeShapeType="1"/>
          </p:cNvSpPr>
          <p:nvPr/>
        </p:nvSpPr>
        <p:spPr bwMode="auto">
          <a:xfrm flipV="1">
            <a:off x="3962400" y="3581400"/>
            <a:ext cx="533400" cy="2133600"/>
          </a:xfrm>
          <a:prstGeom prst="line">
            <a:avLst/>
          </a:prstGeom>
          <a:noFill/>
          <a:ln w="9525">
            <a:solidFill>
              <a:srgbClr val="1C1C1C"/>
            </a:solidFill>
            <a:round/>
            <a:headEnd/>
            <a:tailEnd type="triangle" w="sm" len="lg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033" name="Text Box 65"/>
          <p:cNvSpPr txBox="1">
            <a:spLocks noChangeArrowheads="1"/>
          </p:cNvSpPr>
          <p:nvPr/>
        </p:nvSpPr>
        <p:spPr bwMode="auto">
          <a:xfrm>
            <a:off x="381000" y="5275263"/>
            <a:ext cx="1524000" cy="668337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rgbClr val="791118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>
                <a:effectLst>
                  <a:outerShdw blurRad="38100" dist="38100" dir="2700000" algn="tl">
                    <a:srgbClr val="DDDDDD"/>
                  </a:outerShdw>
                </a:effectLst>
              </a:rPr>
              <a:t>DAQ1000</a:t>
            </a:r>
            <a:endParaRPr lang="en-US" sz="1600"/>
          </a:p>
          <a:p>
            <a:pPr>
              <a:spcBef>
                <a:spcPct val="50000"/>
              </a:spcBef>
            </a:pPr>
            <a:r>
              <a:rPr lang="en-US" sz="1200" b="1"/>
              <a:t>Ready for run 9</a:t>
            </a:r>
            <a:endParaRPr lang="en-US" sz="1800" b="1"/>
          </a:p>
        </p:txBody>
      </p:sp>
      <p:sp>
        <p:nvSpPr>
          <p:cNvPr id="212034" name="Text Box 66"/>
          <p:cNvSpPr txBox="1">
            <a:spLocks noChangeArrowheads="1"/>
          </p:cNvSpPr>
          <p:nvPr/>
        </p:nvSpPr>
        <p:spPr bwMode="auto">
          <a:xfrm>
            <a:off x="5257800" y="5562600"/>
            <a:ext cx="838200" cy="393700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rgbClr val="791118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FGT</a:t>
            </a:r>
            <a:endParaRPr lang="en-US" sz="1800" b="1"/>
          </a:p>
        </p:txBody>
      </p:sp>
      <p:sp>
        <p:nvSpPr>
          <p:cNvPr id="212035" name="Line 67"/>
          <p:cNvSpPr>
            <a:spLocks noChangeShapeType="1"/>
          </p:cNvSpPr>
          <p:nvPr/>
        </p:nvSpPr>
        <p:spPr bwMode="auto">
          <a:xfrm>
            <a:off x="4953000" y="3276600"/>
            <a:ext cx="0" cy="152400"/>
          </a:xfrm>
          <a:prstGeom prst="line">
            <a:avLst/>
          </a:prstGeom>
          <a:noFill/>
          <a:ln w="9525">
            <a:solidFill>
              <a:srgbClr val="087B08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036" name="Line 68"/>
          <p:cNvSpPr>
            <a:spLocks noChangeShapeType="1"/>
          </p:cNvSpPr>
          <p:nvPr/>
        </p:nvSpPr>
        <p:spPr bwMode="auto">
          <a:xfrm>
            <a:off x="4876800" y="3276600"/>
            <a:ext cx="0" cy="152400"/>
          </a:xfrm>
          <a:prstGeom prst="line">
            <a:avLst/>
          </a:prstGeom>
          <a:noFill/>
          <a:ln w="9525">
            <a:solidFill>
              <a:srgbClr val="087B08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037" name="Line 69"/>
          <p:cNvSpPr>
            <a:spLocks noChangeShapeType="1"/>
          </p:cNvSpPr>
          <p:nvPr/>
        </p:nvSpPr>
        <p:spPr bwMode="auto">
          <a:xfrm>
            <a:off x="5029200" y="3276600"/>
            <a:ext cx="0" cy="152400"/>
          </a:xfrm>
          <a:prstGeom prst="line">
            <a:avLst/>
          </a:prstGeom>
          <a:noFill/>
          <a:ln w="9525">
            <a:solidFill>
              <a:srgbClr val="087B08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038" name="Line 70"/>
          <p:cNvSpPr>
            <a:spLocks noChangeShapeType="1"/>
          </p:cNvSpPr>
          <p:nvPr/>
        </p:nvSpPr>
        <p:spPr bwMode="auto">
          <a:xfrm>
            <a:off x="5105400" y="3276600"/>
            <a:ext cx="0" cy="152400"/>
          </a:xfrm>
          <a:prstGeom prst="line">
            <a:avLst/>
          </a:prstGeom>
          <a:noFill/>
          <a:ln w="9525">
            <a:solidFill>
              <a:srgbClr val="087B08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039" name="Line 71"/>
          <p:cNvSpPr>
            <a:spLocks noChangeShapeType="1"/>
          </p:cNvSpPr>
          <p:nvPr/>
        </p:nvSpPr>
        <p:spPr bwMode="auto">
          <a:xfrm>
            <a:off x="5181600" y="3276600"/>
            <a:ext cx="0" cy="152400"/>
          </a:xfrm>
          <a:prstGeom prst="line">
            <a:avLst/>
          </a:prstGeom>
          <a:noFill/>
          <a:ln w="9525">
            <a:solidFill>
              <a:srgbClr val="087B08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040" name="Line 72"/>
          <p:cNvSpPr>
            <a:spLocks noChangeShapeType="1"/>
          </p:cNvSpPr>
          <p:nvPr/>
        </p:nvSpPr>
        <p:spPr bwMode="auto">
          <a:xfrm>
            <a:off x="5257800" y="3276600"/>
            <a:ext cx="0" cy="152400"/>
          </a:xfrm>
          <a:prstGeom prst="line">
            <a:avLst/>
          </a:prstGeom>
          <a:noFill/>
          <a:ln w="9525">
            <a:solidFill>
              <a:srgbClr val="087B08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041" name="Line 73"/>
          <p:cNvSpPr>
            <a:spLocks noChangeShapeType="1"/>
          </p:cNvSpPr>
          <p:nvPr/>
        </p:nvSpPr>
        <p:spPr bwMode="auto">
          <a:xfrm>
            <a:off x="4953000" y="3505200"/>
            <a:ext cx="0" cy="152400"/>
          </a:xfrm>
          <a:prstGeom prst="line">
            <a:avLst/>
          </a:prstGeom>
          <a:noFill/>
          <a:ln w="9525">
            <a:solidFill>
              <a:srgbClr val="087B08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042" name="Line 74"/>
          <p:cNvSpPr>
            <a:spLocks noChangeShapeType="1"/>
          </p:cNvSpPr>
          <p:nvPr/>
        </p:nvSpPr>
        <p:spPr bwMode="auto">
          <a:xfrm>
            <a:off x="4876800" y="3505200"/>
            <a:ext cx="0" cy="152400"/>
          </a:xfrm>
          <a:prstGeom prst="line">
            <a:avLst/>
          </a:prstGeom>
          <a:noFill/>
          <a:ln w="9525">
            <a:solidFill>
              <a:srgbClr val="087B08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043" name="Line 75"/>
          <p:cNvSpPr>
            <a:spLocks noChangeShapeType="1"/>
          </p:cNvSpPr>
          <p:nvPr/>
        </p:nvSpPr>
        <p:spPr bwMode="auto">
          <a:xfrm>
            <a:off x="5029200" y="3505200"/>
            <a:ext cx="0" cy="152400"/>
          </a:xfrm>
          <a:prstGeom prst="line">
            <a:avLst/>
          </a:prstGeom>
          <a:noFill/>
          <a:ln w="9525">
            <a:solidFill>
              <a:srgbClr val="087B08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044" name="Line 76"/>
          <p:cNvSpPr>
            <a:spLocks noChangeShapeType="1"/>
          </p:cNvSpPr>
          <p:nvPr/>
        </p:nvSpPr>
        <p:spPr bwMode="auto">
          <a:xfrm>
            <a:off x="5105400" y="3505200"/>
            <a:ext cx="0" cy="152400"/>
          </a:xfrm>
          <a:prstGeom prst="line">
            <a:avLst/>
          </a:prstGeom>
          <a:noFill/>
          <a:ln w="9525">
            <a:solidFill>
              <a:srgbClr val="087B08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045" name="Line 77"/>
          <p:cNvSpPr>
            <a:spLocks noChangeShapeType="1"/>
          </p:cNvSpPr>
          <p:nvPr/>
        </p:nvSpPr>
        <p:spPr bwMode="auto">
          <a:xfrm>
            <a:off x="5181600" y="3505200"/>
            <a:ext cx="0" cy="152400"/>
          </a:xfrm>
          <a:prstGeom prst="line">
            <a:avLst/>
          </a:prstGeom>
          <a:noFill/>
          <a:ln w="9525">
            <a:solidFill>
              <a:srgbClr val="087B08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046" name="Line 78"/>
          <p:cNvSpPr>
            <a:spLocks noChangeShapeType="1"/>
          </p:cNvSpPr>
          <p:nvPr/>
        </p:nvSpPr>
        <p:spPr bwMode="auto">
          <a:xfrm>
            <a:off x="5257800" y="3505200"/>
            <a:ext cx="0" cy="152400"/>
          </a:xfrm>
          <a:prstGeom prst="line">
            <a:avLst/>
          </a:prstGeom>
          <a:noFill/>
          <a:ln w="9525">
            <a:solidFill>
              <a:srgbClr val="087B08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047" name="Rectangle 79"/>
          <p:cNvSpPr>
            <a:spLocks noChangeArrowheads="1"/>
          </p:cNvSpPr>
          <p:nvPr/>
        </p:nvSpPr>
        <p:spPr bwMode="auto">
          <a:xfrm>
            <a:off x="7620000" y="4648200"/>
            <a:ext cx="1066800" cy="304800"/>
          </a:xfrm>
          <a:prstGeom prst="rect">
            <a:avLst/>
          </a:prstGeom>
          <a:noFill/>
          <a:ln w="28575">
            <a:solidFill>
              <a:srgbClr val="087B08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/>
              <a:t>Complete</a:t>
            </a:r>
            <a:endParaRPr lang="en-US"/>
          </a:p>
        </p:txBody>
      </p:sp>
      <p:sp>
        <p:nvSpPr>
          <p:cNvPr id="212048" name="Rectangle 80"/>
          <p:cNvSpPr>
            <a:spLocks noChangeArrowheads="1"/>
          </p:cNvSpPr>
          <p:nvPr/>
        </p:nvSpPr>
        <p:spPr bwMode="auto">
          <a:xfrm>
            <a:off x="7620000" y="5105400"/>
            <a:ext cx="1066800" cy="381000"/>
          </a:xfrm>
          <a:prstGeom prst="rect">
            <a:avLst/>
          </a:prstGeom>
          <a:noFill/>
          <a:ln w="57150" cmpd="thinThick">
            <a:solidFill>
              <a:srgbClr val="85131D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/>
              <a:t>Ongoing</a:t>
            </a:r>
            <a:endParaRPr lang="en-US"/>
          </a:p>
        </p:txBody>
      </p:sp>
      <p:sp>
        <p:nvSpPr>
          <p:cNvPr id="212049" name="Line 81"/>
          <p:cNvSpPr>
            <a:spLocks noChangeShapeType="1"/>
          </p:cNvSpPr>
          <p:nvPr/>
        </p:nvSpPr>
        <p:spPr bwMode="auto">
          <a:xfrm>
            <a:off x="3429000" y="1600200"/>
            <a:ext cx="381000" cy="0"/>
          </a:xfrm>
          <a:prstGeom prst="line">
            <a:avLst/>
          </a:prstGeom>
          <a:noFill/>
          <a:ln w="57150">
            <a:solidFill>
              <a:srgbClr val="0B5C3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050" name="Line 82"/>
          <p:cNvSpPr>
            <a:spLocks noChangeShapeType="1"/>
          </p:cNvSpPr>
          <p:nvPr/>
        </p:nvSpPr>
        <p:spPr bwMode="auto">
          <a:xfrm>
            <a:off x="2971800" y="1600200"/>
            <a:ext cx="381000" cy="0"/>
          </a:xfrm>
          <a:prstGeom prst="line">
            <a:avLst/>
          </a:prstGeom>
          <a:noFill/>
          <a:ln w="57150">
            <a:solidFill>
              <a:srgbClr val="0B5C3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051" name="Line 83"/>
          <p:cNvSpPr>
            <a:spLocks noChangeShapeType="1"/>
          </p:cNvSpPr>
          <p:nvPr/>
        </p:nvSpPr>
        <p:spPr bwMode="auto">
          <a:xfrm>
            <a:off x="4800600" y="1600200"/>
            <a:ext cx="381000" cy="0"/>
          </a:xfrm>
          <a:prstGeom prst="line">
            <a:avLst/>
          </a:prstGeom>
          <a:noFill/>
          <a:ln w="57150">
            <a:solidFill>
              <a:srgbClr val="0B5C3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052" name="Line 84"/>
          <p:cNvSpPr>
            <a:spLocks noChangeShapeType="1"/>
          </p:cNvSpPr>
          <p:nvPr/>
        </p:nvSpPr>
        <p:spPr bwMode="auto">
          <a:xfrm>
            <a:off x="4343400" y="1600200"/>
            <a:ext cx="381000" cy="0"/>
          </a:xfrm>
          <a:prstGeom prst="line">
            <a:avLst/>
          </a:prstGeom>
          <a:noFill/>
          <a:ln w="57150">
            <a:solidFill>
              <a:srgbClr val="0B5C3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053" name="Line 85"/>
          <p:cNvSpPr>
            <a:spLocks noChangeShapeType="1"/>
          </p:cNvSpPr>
          <p:nvPr/>
        </p:nvSpPr>
        <p:spPr bwMode="auto">
          <a:xfrm>
            <a:off x="3886200" y="1600200"/>
            <a:ext cx="381000" cy="0"/>
          </a:xfrm>
          <a:prstGeom prst="line">
            <a:avLst/>
          </a:prstGeom>
          <a:noFill/>
          <a:ln w="57150">
            <a:solidFill>
              <a:srgbClr val="0B5C3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054" name="Line 86"/>
          <p:cNvSpPr>
            <a:spLocks noChangeShapeType="1"/>
          </p:cNvSpPr>
          <p:nvPr/>
        </p:nvSpPr>
        <p:spPr bwMode="auto">
          <a:xfrm>
            <a:off x="5257800" y="1600200"/>
            <a:ext cx="381000" cy="0"/>
          </a:xfrm>
          <a:prstGeom prst="line">
            <a:avLst/>
          </a:prstGeom>
          <a:noFill/>
          <a:ln w="57150">
            <a:solidFill>
              <a:srgbClr val="0B5C3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055" name="Line 87"/>
          <p:cNvSpPr>
            <a:spLocks noChangeShapeType="1"/>
          </p:cNvSpPr>
          <p:nvPr/>
        </p:nvSpPr>
        <p:spPr bwMode="auto">
          <a:xfrm>
            <a:off x="5715000" y="1600200"/>
            <a:ext cx="381000" cy="0"/>
          </a:xfrm>
          <a:prstGeom prst="line">
            <a:avLst/>
          </a:prstGeom>
          <a:noFill/>
          <a:ln w="57150">
            <a:solidFill>
              <a:srgbClr val="0B5C3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056" name="Line 88"/>
          <p:cNvSpPr>
            <a:spLocks noChangeShapeType="1"/>
          </p:cNvSpPr>
          <p:nvPr/>
        </p:nvSpPr>
        <p:spPr bwMode="auto">
          <a:xfrm>
            <a:off x="3505200" y="5334000"/>
            <a:ext cx="381000" cy="0"/>
          </a:xfrm>
          <a:prstGeom prst="line">
            <a:avLst/>
          </a:prstGeom>
          <a:noFill/>
          <a:ln w="57150">
            <a:solidFill>
              <a:srgbClr val="0B5C3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057" name="Line 89"/>
          <p:cNvSpPr>
            <a:spLocks noChangeShapeType="1"/>
          </p:cNvSpPr>
          <p:nvPr/>
        </p:nvSpPr>
        <p:spPr bwMode="auto">
          <a:xfrm>
            <a:off x="3048000" y="5334000"/>
            <a:ext cx="381000" cy="0"/>
          </a:xfrm>
          <a:prstGeom prst="line">
            <a:avLst/>
          </a:prstGeom>
          <a:noFill/>
          <a:ln w="57150">
            <a:solidFill>
              <a:srgbClr val="0B5C3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058" name="Line 90"/>
          <p:cNvSpPr>
            <a:spLocks noChangeShapeType="1"/>
          </p:cNvSpPr>
          <p:nvPr/>
        </p:nvSpPr>
        <p:spPr bwMode="auto">
          <a:xfrm>
            <a:off x="4724400" y="5334000"/>
            <a:ext cx="381000" cy="0"/>
          </a:xfrm>
          <a:prstGeom prst="line">
            <a:avLst/>
          </a:prstGeom>
          <a:noFill/>
          <a:ln w="57150">
            <a:solidFill>
              <a:srgbClr val="0B5C3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059" name="Line 91"/>
          <p:cNvSpPr>
            <a:spLocks noChangeShapeType="1"/>
          </p:cNvSpPr>
          <p:nvPr/>
        </p:nvSpPr>
        <p:spPr bwMode="auto">
          <a:xfrm>
            <a:off x="4267200" y="5334000"/>
            <a:ext cx="381000" cy="0"/>
          </a:xfrm>
          <a:prstGeom prst="line">
            <a:avLst/>
          </a:prstGeom>
          <a:noFill/>
          <a:ln w="57150">
            <a:solidFill>
              <a:srgbClr val="0B5C3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060" name="Line 92"/>
          <p:cNvSpPr>
            <a:spLocks noChangeShapeType="1"/>
          </p:cNvSpPr>
          <p:nvPr/>
        </p:nvSpPr>
        <p:spPr bwMode="auto">
          <a:xfrm>
            <a:off x="3962400" y="5334000"/>
            <a:ext cx="381000" cy="0"/>
          </a:xfrm>
          <a:prstGeom prst="line">
            <a:avLst/>
          </a:prstGeom>
          <a:noFill/>
          <a:ln w="57150">
            <a:solidFill>
              <a:srgbClr val="0B5C3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061" name="Line 93"/>
          <p:cNvSpPr>
            <a:spLocks noChangeShapeType="1"/>
          </p:cNvSpPr>
          <p:nvPr/>
        </p:nvSpPr>
        <p:spPr bwMode="auto">
          <a:xfrm>
            <a:off x="5181600" y="5334000"/>
            <a:ext cx="381000" cy="0"/>
          </a:xfrm>
          <a:prstGeom prst="line">
            <a:avLst/>
          </a:prstGeom>
          <a:noFill/>
          <a:ln w="57150">
            <a:solidFill>
              <a:srgbClr val="0B5C3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062" name="Line 94"/>
          <p:cNvSpPr>
            <a:spLocks noChangeShapeType="1"/>
          </p:cNvSpPr>
          <p:nvPr/>
        </p:nvSpPr>
        <p:spPr bwMode="auto">
          <a:xfrm>
            <a:off x="5638800" y="5334000"/>
            <a:ext cx="381000" cy="0"/>
          </a:xfrm>
          <a:prstGeom prst="line">
            <a:avLst/>
          </a:prstGeom>
          <a:noFill/>
          <a:ln w="57150">
            <a:solidFill>
              <a:srgbClr val="0B5C3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064" name="Line 96"/>
          <p:cNvSpPr>
            <a:spLocks noChangeShapeType="1"/>
          </p:cNvSpPr>
          <p:nvPr/>
        </p:nvSpPr>
        <p:spPr bwMode="auto">
          <a:xfrm>
            <a:off x="3429000" y="1219200"/>
            <a:ext cx="304800" cy="304800"/>
          </a:xfrm>
          <a:prstGeom prst="line">
            <a:avLst/>
          </a:prstGeom>
          <a:noFill/>
          <a:ln w="9525">
            <a:solidFill>
              <a:srgbClr val="1C1C1C"/>
            </a:solidFill>
            <a:round/>
            <a:headEnd/>
            <a:tailEnd type="triangle" w="sm" len="lg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065" name="Text Box 97"/>
          <p:cNvSpPr txBox="1">
            <a:spLocks noChangeArrowheads="1"/>
          </p:cNvSpPr>
          <p:nvPr/>
        </p:nvSpPr>
        <p:spPr bwMode="auto">
          <a:xfrm>
            <a:off x="3048000" y="914400"/>
            <a:ext cx="914400" cy="374650"/>
          </a:xfrm>
          <a:prstGeom prst="rect">
            <a:avLst/>
          </a:prstGeom>
          <a:solidFill>
            <a:schemeClr val="bg1"/>
          </a:solidFill>
          <a:ln w="38100" cmpd="dbl">
            <a:solidFill>
              <a:srgbClr val="0C0572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>
                <a:solidFill>
                  <a:srgbClr val="96151F"/>
                </a:solidFill>
              </a:rPr>
              <a:t>MTD</a:t>
            </a:r>
            <a:endParaRPr lang="en-US" sz="1800" b="1"/>
          </a:p>
        </p:txBody>
      </p:sp>
      <p:sp>
        <p:nvSpPr>
          <p:cNvPr id="212066" name="Rectangle 98"/>
          <p:cNvSpPr>
            <a:spLocks noChangeArrowheads="1"/>
          </p:cNvSpPr>
          <p:nvPr/>
        </p:nvSpPr>
        <p:spPr bwMode="auto">
          <a:xfrm>
            <a:off x="7620000" y="5638800"/>
            <a:ext cx="1066800" cy="304800"/>
          </a:xfrm>
          <a:prstGeom prst="rect">
            <a:avLst/>
          </a:prstGeom>
          <a:noFill/>
          <a:ln w="38100" cmpd="dbl">
            <a:solidFill>
              <a:srgbClr val="0C0572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solidFill>
                  <a:srgbClr val="B0190F"/>
                </a:solidFill>
              </a:rPr>
              <a:t>R&amp;D</a:t>
            </a:r>
            <a:endParaRPr lang="en-US"/>
          </a:p>
        </p:txBody>
      </p:sp>
      <p:sp>
        <p:nvSpPr>
          <p:cNvPr id="212067" name="Text Box 99"/>
          <p:cNvSpPr txBox="1">
            <a:spLocks noChangeArrowheads="1"/>
          </p:cNvSpPr>
          <p:nvPr/>
        </p:nvSpPr>
        <p:spPr bwMode="auto">
          <a:xfrm>
            <a:off x="3505200" y="5562600"/>
            <a:ext cx="838200" cy="374650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>
                <a:solidFill>
                  <a:srgbClr val="96151F"/>
                </a:solidFill>
              </a:rPr>
              <a:t>HFT</a:t>
            </a:r>
            <a:endParaRPr lang="en-US" sz="1800" b="1"/>
          </a:p>
        </p:txBody>
      </p:sp>
      <p:sp>
        <p:nvSpPr>
          <p:cNvPr id="212068" name="Text Box 100"/>
          <p:cNvSpPr txBox="1">
            <a:spLocks noChangeArrowheads="1"/>
          </p:cNvSpPr>
          <p:nvPr/>
        </p:nvSpPr>
        <p:spPr bwMode="auto">
          <a:xfrm>
            <a:off x="4114800" y="2673350"/>
            <a:ext cx="914400" cy="374650"/>
          </a:xfrm>
          <a:prstGeom prst="rect">
            <a:avLst/>
          </a:prstGeom>
          <a:solidFill>
            <a:schemeClr val="bg1"/>
          </a:solidFill>
          <a:ln w="38100">
            <a:solidFill>
              <a:srgbClr val="146736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TPC</a:t>
            </a:r>
            <a:endParaRPr lang="en-US" sz="18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120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120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120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20"/>
                            </p:stCondLst>
                            <p:childTnLst>
                              <p:par>
                                <p:cTn id="1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80"/>
                                        <p:tgtEl>
                                          <p:spTgt spid="2120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80"/>
                                        <p:tgtEl>
                                          <p:spTgt spid="2120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80"/>
                                        <p:tgtEl>
                                          <p:spTgt spid="2120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20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20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12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00"/>
                            </p:stCondLst>
                            <p:childTnLst>
                              <p:par>
                                <p:cTn id="22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4" dur="80"/>
                                        <p:tgtEl>
                                          <p:spTgt spid="2120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5" dur="80"/>
                                        <p:tgtEl>
                                          <p:spTgt spid="2120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80"/>
                                        <p:tgtEl>
                                          <p:spTgt spid="2120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00"/>
                            </p:stCondLst>
                            <p:childTnLst>
                              <p:par>
                                <p:cTn id="28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0" dur="80"/>
                                        <p:tgtEl>
                                          <p:spTgt spid="2120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1" dur="80"/>
                                        <p:tgtEl>
                                          <p:spTgt spid="2120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80"/>
                                        <p:tgtEl>
                                          <p:spTgt spid="2120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20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20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2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00"/>
                            </p:stCondLst>
                            <p:childTnLst>
                              <p:par>
                                <p:cTn id="39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20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20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700"/>
                            </p:stCondLst>
                            <p:childTnLst>
                              <p:par>
                                <p:cTn id="47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20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20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2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2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12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2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2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2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2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2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20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120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120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120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120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120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12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2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120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120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20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120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12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120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120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120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120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12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013" grpId="0" animBg="1"/>
      <p:bldP spid="212014" grpId="0" animBg="1"/>
      <p:bldP spid="212017" grpId="0" animBg="1"/>
      <p:bldP spid="212018" grpId="0" animBg="1"/>
      <p:bldP spid="212031" grpId="0" animBg="1"/>
      <p:bldP spid="212032" grpId="0" animBg="1"/>
      <p:bldP spid="212033" grpId="0" animBg="1"/>
      <p:bldP spid="212034" grpId="0" animBg="1"/>
      <p:bldP spid="212048" grpId="0" animBg="1"/>
      <p:bldP spid="212064" grpId="0" animBg="1"/>
      <p:bldP spid="212065" grpId="0" animBg="1"/>
      <p:bldP spid="212066" grpId="0" animBg="1"/>
      <p:bldP spid="21206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/>
          </p:cNvSpPr>
          <p:nvPr/>
        </p:nvSpPr>
        <p:spPr bwMode="auto">
          <a:xfrm>
            <a:off x="8358188" y="0"/>
            <a:ext cx="785812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0639" bIns="0">
            <a:prstTxWarp prst="textNoShape">
              <a:avLst/>
            </a:prstTxWarp>
          </a:bodyPr>
          <a:lstStyle/>
          <a:p>
            <a:pPr marL="39688" algn="r" eaLnBrk="1" hangingPunct="1">
              <a:spcBef>
                <a:spcPts val="800"/>
              </a:spcBef>
            </a:pPr>
            <a:r>
              <a:rPr lang="en-US" sz="1400">
                <a:solidFill>
                  <a:srgbClr val="000000"/>
                </a:solidFill>
                <a:latin typeface="Times New Roman" pitchFamily="-65" charset="0"/>
                <a:ea typeface="Times New Roman" pitchFamily="-65" charset="0"/>
                <a:cs typeface="Times New Roman" pitchFamily="-65" charset="0"/>
                <a:sym typeface="Times New Roman" pitchFamily="-65" charset="0"/>
              </a:rPr>
              <a:t> </a:t>
            </a:r>
          </a:p>
        </p:txBody>
      </p:sp>
      <p:pic>
        <p:nvPicPr>
          <p:cNvPr id="232451" name="Picture 3"/>
          <p:cNvPicPr>
            <a:picLocks noChangeAspect="1" noChangeArrowheads="1"/>
          </p:cNvPicPr>
          <p:nvPr/>
        </p:nvPicPr>
        <p:blipFill>
          <a:blip r:embed="rId3"/>
          <a:srcRect l="2965" t="-21986" r="3027" b="3111"/>
          <a:stretch>
            <a:fillRect/>
          </a:stretch>
        </p:blipFill>
        <p:spPr bwMode="auto">
          <a:xfrm>
            <a:off x="1066800" y="76200"/>
            <a:ext cx="7696200" cy="6248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32452" name="Rectangle 4"/>
          <p:cNvSpPr>
            <a:spLocks/>
          </p:cNvSpPr>
          <p:nvPr/>
        </p:nvSpPr>
        <p:spPr bwMode="auto">
          <a:xfrm>
            <a:off x="4419600" y="3276600"/>
            <a:ext cx="838200" cy="527050"/>
          </a:xfrm>
          <a:prstGeom prst="rect">
            <a:avLst/>
          </a:prstGeom>
          <a:noFill/>
          <a:ln w="25400">
            <a:solidFill>
              <a:srgbClr val="F7DD9C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2453" name="Line 5"/>
          <p:cNvSpPr>
            <a:spLocks noChangeShapeType="1"/>
          </p:cNvSpPr>
          <p:nvPr/>
        </p:nvSpPr>
        <p:spPr bwMode="auto">
          <a:xfrm flipH="1">
            <a:off x="685800" y="3276600"/>
            <a:ext cx="3733800" cy="1447800"/>
          </a:xfrm>
          <a:prstGeom prst="line">
            <a:avLst/>
          </a:prstGeom>
          <a:noFill/>
          <a:ln w="25400">
            <a:solidFill>
              <a:srgbClr val="F7DD9C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2454" name="Line 6"/>
          <p:cNvSpPr>
            <a:spLocks noChangeShapeType="1"/>
          </p:cNvSpPr>
          <p:nvPr/>
        </p:nvSpPr>
        <p:spPr bwMode="auto">
          <a:xfrm flipH="1">
            <a:off x="2819400" y="3789363"/>
            <a:ext cx="2438400" cy="2459037"/>
          </a:xfrm>
          <a:prstGeom prst="line">
            <a:avLst/>
          </a:prstGeom>
          <a:noFill/>
          <a:ln w="25400">
            <a:solidFill>
              <a:srgbClr val="F7DD9C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2456" name="Line 8"/>
          <p:cNvSpPr>
            <a:spLocks noChangeShapeType="1"/>
          </p:cNvSpPr>
          <p:nvPr/>
        </p:nvSpPr>
        <p:spPr bwMode="auto">
          <a:xfrm flipH="1" flipV="1">
            <a:off x="809625" y="3736975"/>
            <a:ext cx="866775" cy="1749425"/>
          </a:xfrm>
          <a:prstGeom prst="line">
            <a:avLst/>
          </a:prstGeom>
          <a:noFill/>
          <a:ln w="19050">
            <a:solidFill>
              <a:srgbClr val="C4EBF0"/>
            </a:solidFill>
            <a:round/>
            <a:headEnd type="arrow" w="med" len="med"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2457" name="Rectangle 9"/>
          <p:cNvSpPr>
            <a:spLocks/>
          </p:cNvSpPr>
          <p:nvPr/>
        </p:nvSpPr>
        <p:spPr bwMode="auto">
          <a:xfrm>
            <a:off x="533400" y="3533775"/>
            <a:ext cx="762000" cy="317500"/>
          </a:xfrm>
          <a:prstGeom prst="rect">
            <a:avLst/>
          </a:prstGeom>
          <a:solidFill>
            <a:schemeClr val="bg1"/>
          </a:solidFill>
          <a:ln w="12700">
            <a:solidFill>
              <a:srgbClr val="791118"/>
            </a:solidFill>
            <a:miter lim="800000"/>
            <a:headEnd/>
            <a:tailEnd/>
          </a:ln>
        </p:spPr>
        <p:txBody>
          <a:bodyPr lIns="0" tIns="0" rIns="40639" bIns="0" anchor="ctr">
            <a:prstTxWarp prst="textNoShape">
              <a:avLst/>
            </a:prstTxWarp>
            <a:spAutoFit/>
          </a:bodyPr>
          <a:lstStyle/>
          <a:p>
            <a:pPr marL="39688" eaLnBrk="1" hangingPunct="1"/>
            <a:r>
              <a:rPr lang="en-US" sz="2000" i="1">
                <a:solidFill>
                  <a:srgbClr val="96151F"/>
                </a:solidFill>
                <a:latin typeface="Arial Black" pitchFamily="-65" charset="0"/>
                <a:ea typeface="Comic Sans MS" pitchFamily="-65" charset="0"/>
                <a:cs typeface="Comic Sans MS" pitchFamily="-65" charset="0"/>
              </a:rPr>
              <a:t>HFT</a:t>
            </a:r>
            <a:endParaRPr lang="en-US" sz="2000">
              <a:solidFill>
                <a:srgbClr val="0C0572"/>
              </a:solidFill>
              <a:latin typeface="Comic Sans MS" pitchFamily="-65" charset="0"/>
              <a:ea typeface="Comic Sans MS" pitchFamily="-65" charset="0"/>
              <a:cs typeface="Comic Sans MS" pitchFamily="-65" charset="0"/>
              <a:sym typeface="Comic Sans MS" pitchFamily="-65" charset="0"/>
            </a:endParaRPr>
          </a:p>
        </p:txBody>
      </p:sp>
      <p:sp>
        <p:nvSpPr>
          <p:cNvPr id="232458" name="Line 10"/>
          <p:cNvSpPr>
            <a:spLocks noChangeShapeType="1"/>
          </p:cNvSpPr>
          <p:nvPr/>
        </p:nvSpPr>
        <p:spPr bwMode="auto">
          <a:xfrm flipH="1" flipV="1">
            <a:off x="1219200" y="1295400"/>
            <a:ext cx="3184525" cy="1663700"/>
          </a:xfrm>
          <a:prstGeom prst="line">
            <a:avLst/>
          </a:prstGeom>
          <a:noFill/>
          <a:ln w="19050">
            <a:solidFill>
              <a:srgbClr val="C4EBF0"/>
            </a:solidFill>
            <a:round/>
            <a:headEnd type="arrow" w="med" len="med"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2459" name="Rectangle 11"/>
          <p:cNvSpPr>
            <a:spLocks/>
          </p:cNvSpPr>
          <p:nvPr/>
        </p:nvSpPr>
        <p:spPr bwMode="auto">
          <a:xfrm>
            <a:off x="877888" y="1066800"/>
            <a:ext cx="552450" cy="257175"/>
          </a:xfrm>
          <a:prstGeom prst="rect">
            <a:avLst/>
          </a:prstGeom>
          <a:solidFill>
            <a:schemeClr val="bg1"/>
          </a:solidFill>
          <a:ln w="12700">
            <a:solidFill>
              <a:srgbClr val="791118"/>
            </a:solidFill>
            <a:miter lim="800000"/>
            <a:headEnd/>
            <a:tailEnd/>
          </a:ln>
        </p:spPr>
        <p:txBody>
          <a:bodyPr lIns="0" tIns="0" rIns="40639" bIns="0" anchor="ctr">
            <a:prstTxWarp prst="textNoShape">
              <a:avLst/>
            </a:prstTxWarp>
            <a:spAutoFit/>
          </a:bodyPr>
          <a:lstStyle/>
          <a:p>
            <a:pPr marL="39688" eaLnBrk="1" hangingPunct="1"/>
            <a:r>
              <a:rPr lang="en-US" sz="1600" i="1">
                <a:solidFill>
                  <a:srgbClr val="0C0572"/>
                </a:solidFill>
                <a:latin typeface="Arial Black" pitchFamily="-65" charset="0"/>
                <a:ea typeface="Comic Sans MS" pitchFamily="-65" charset="0"/>
                <a:cs typeface="Comic Sans MS" pitchFamily="-65" charset="0"/>
              </a:rPr>
              <a:t>TPC</a:t>
            </a:r>
            <a:endParaRPr lang="en-US" sz="1600">
              <a:solidFill>
                <a:srgbClr val="0C0572"/>
              </a:solidFill>
              <a:latin typeface="Comic Sans MS" pitchFamily="-65" charset="0"/>
              <a:ea typeface="Comic Sans MS" pitchFamily="-65" charset="0"/>
              <a:cs typeface="Comic Sans MS" pitchFamily="-65" charset="0"/>
              <a:sym typeface="Comic Sans MS" pitchFamily="-65" charset="0"/>
            </a:endParaRPr>
          </a:p>
        </p:txBody>
      </p:sp>
      <p:sp>
        <p:nvSpPr>
          <p:cNvPr id="232460" name="Line 12"/>
          <p:cNvSpPr>
            <a:spLocks noChangeShapeType="1"/>
          </p:cNvSpPr>
          <p:nvPr/>
        </p:nvSpPr>
        <p:spPr bwMode="auto">
          <a:xfrm flipV="1">
            <a:off x="5257800" y="1066800"/>
            <a:ext cx="2038350" cy="1219200"/>
          </a:xfrm>
          <a:prstGeom prst="line">
            <a:avLst/>
          </a:prstGeom>
          <a:noFill/>
          <a:ln w="19050">
            <a:solidFill>
              <a:srgbClr val="C4EBF0"/>
            </a:solidFill>
            <a:round/>
            <a:headEnd type="arrow" w="med" len="med"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2461" name="Line 13"/>
          <p:cNvSpPr>
            <a:spLocks noChangeShapeType="1"/>
          </p:cNvSpPr>
          <p:nvPr/>
        </p:nvSpPr>
        <p:spPr bwMode="auto">
          <a:xfrm>
            <a:off x="5486400" y="3810000"/>
            <a:ext cx="2209800" cy="2057400"/>
          </a:xfrm>
          <a:prstGeom prst="line">
            <a:avLst/>
          </a:prstGeom>
          <a:noFill/>
          <a:ln w="19050">
            <a:solidFill>
              <a:srgbClr val="C4EBF0"/>
            </a:solidFill>
            <a:round/>
            <a:headEnd type="arrow" w="med" len="med"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2462" name="Rectangle 14"/>
          <p:cNvSpPr>
            <a:spLocks/>
          </p:cNvSpPr>
          <p:nvPr/>
        </p:nvSpPr>
        <p:spPr bwMode="auto">
          <a:xfrm>
            <a:off x="7448550" y="5838825"/>
            <a:ext cx="552450" cy="257175"/>
          </a:xfrm>
          <a:prstGeom prst="rect">
            <a:avLst/>
          </a:prstGeom>
          <a:solidFill>
            <a:schemeClr val="bg1"/>
          </a:solidFill>
          <a:ln w="12700">
            <a:solidFill>
              <a:srgbClr val="791118"/>
            </a:solidFill>
            <a:miter lim="800000"/>
            <a:headEnd/>
            <a:tailEnd/>
          </a:ln>
        </p:spPr>
        <p:txBody>
          <a:bodyPr lIns="0" tIns="0" rIns="40639" bIns="0" anchor="ctr">
            <a:prstTxWarp prst="textNoShape">
              <a:avLst/>
            </a:prstTxWarp>
            <a:spAutoFit/>
          </a:bodyPr>
          <a:lstStyle/>
          <a:p>
            <a:pPr marL="39688" eaLnBrk="1" hangingPunct="1"/>
            <a:r>
              <a:rPr lang="en-US" sz="1600" i="1">
                <a:solidFill>
                  <a:srgbClr val="96151F"/>
                </a:solidFill>
                <a:latin typeface="Arial Black" pitchFamily="-65" charset="0"/>
                <a:ea typeface="Comic Sans MS" pitchFamily="-65" charset="0"/>
                <a:cs typeface="Comic Sans MS" pitchFamily="-65" charset="0"/>
              </a:rPr>
              <a:t>FGT</a:t>
            </a:r>
            <a:endParaRPr lang="en-US" sz="1600">
              <a:solidFill>
                <a:srgbClr val="000080"/>
              </a:solidFill>
              <a:latin typeface="Comic Sans MS" pitchFamily="-65" charset="0"/>
              <a:ea typeface="Comic Sans MS" pitchFamily="-65" charset="0"/>
              <a:cs typeface="Comic Sans MS" pitchFamily="-65" charset="0"/>
              <a:sym typeface="Comic Sans MS" pitchFamily="-65" charset="0"/>
            </a:endParaRPr>
          </a:p>
        </p:txBody>
      </p:sp>
      <p:sp>
        <p:nvSpPr>
          <p:cNvPr id="232463" name="Rectangle 15"/>
          <p:cNvSpPr>
            <a:spLocks/>
          </p:cNvSpPr>
          <p:nvPr/>
        </p:nvSpPr>
        <p:spPr bwMode="auto">
          <a:xfrm>
            <a:off x="2590800" y="0"/>
            <a:ext cx="4876800" cy="5539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0639" bIns="0" anchor="ctr">
            <a:prstTxWarp prst="textNoShape">
              <a:avLst/>
            </a:prstTxWarp>
            <a:spAutoFit/>
          </a:bodyPr>
          <a:lstStyle/>
          <a:p>
            <a:pPr marL="39688" algn="ctr" eaLnBrk="1" hangingPunct="1"/>
            <a:r>
              <a:rPr lang="en-US" sz="3600" dirty="0">
                <a:latin typeface="Arial"/>
                <a:ea typeface="Comic Sans MS" pitchFamily="-65" charset="0"/>
                <a:cs typeface="Arial"/>
              </a:rPr>
              <a:t>STAR Detectors</a:t>
            </a:r>
            <a:endParaRPr lang="en-US" sz="3600" dirty="0">
              <a:solidFill>
                <a:srgbClr val="0C0572"/>
              </a:solidFill>
              <a:latin typeface="Arial"/>
              <a:ea typeface="Comic Sans MS" pitchFamily="-65" charset="0"/>
              <a:cs typeface="Arial"/>
              <a:sym typeface="Comic Sans MS" pitchFamily="-65" charset="0"/>
            </a:endParaRPr>
          </a:p>
        </p:txBody>
      </p:sp>
      <p:sp>
        <p:nvSpPr>
          <p:cNvPr id="232464" name="Line 16"/>
          <p:cNvSpPr>
            <a:spLocks noChangeShapeType="1"/>
          </p:cNvSpPr>
          <p:nvPr/>
        </p:nvSpPr>
        <p:spPr bwMode="auto">
          <a:xfrm flipH="1" flipV="1">
            <a:off x="2286000" y="1295400"/>
            <a:ext cx="2667000" cy="1219200"/>
          </a:xfrm>
          <a:prstGeom prst="line">
            <a:avLst/>
          </a:prstGeom>
          <a:noFill/>
          <a:ln w="19050">
            <a:solidFill>
              <a:srgbClr val="C4EBF0"/>
            </a:solidFill>
            <a:round/>
            <a:headEnd type="arrow" w="med" len="med"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2465" name="Rectangle 17"/>
          <p:cNvSpPr>
            <a:spLocks/>
          </p:cNvSpPr>
          <p:nvPr/>
        </p:nvSpPr>
        <p:spPr bwMode="auto">
          <a:xfrm>
            <a:off x="5410200" y="868363"/>
            <a:ext cx="2057400" cy="501650"/>
          </a:xfrm>
          <a:prstGeom prst="rect">
            <a:avLst/>
          </a:prstGeom>
          <a:solidFill>
            <a:schemeClr val="bg1"/>
          </a:solidFill>
          <a:ln w="12700">
            <a:solidFill>
              <a:srgbClr val="791118"/>
            </a:solidFill>
            <a:miter lim="800000"/>
            <a:headEnd/>
            <a:tailEnd/>
          </a:ln>
        </p:spPr>
        <p:txBody>
          <a:bodyPr lIns="0" tIns="0" rIns="40639" bIns="0" anchor="ctr">
            <a:prstTxWarp prst="textNoShape">
              <a:avLst/>
            </a:prstTxWarp>
            <a:spAutoFit/>
          </a:bodyPr>
          <a:lstStyle/>
          <a:p>
            <a:pPr marL="39688" algn="ctr" eaLnBrk="1" hangingPunct="1"/>
            <a:r>
              <a:rPr lang="en-US" sz="1600" i="1">
                <a:solidFill>
                  <a:srgbClr val="0C0572"/>
                </a:solidFill>
                <a:latin typeface="Arial Black" pitchFamily="-65" charset="0"/>
                <a:ea typeface="Comic Sans MS" pitchFamily="-65" charset="0"/>
                <a:cs typeface="Comic Sans MS" pitchFamily="-65" charset="0"/>
              </a:rPr>
              <a:t>EMC+EEMC+FMS</a:t>
            </a:r>
          </a:p>
          <a:p>
            <a:pPr marL="39688" algn="ctr" eaLnBrk="1" hangingPunct="1"/>
            <a:r>
              <a:rPr lang="en-US" sz="1600">
                <a:solidFill>
                  <a:srgbClr val="0C0572"/>
                </a:solidFill>
                <a:ea typeface="Comic Sans MS" pitchFamily="-65" charset="0"/>
                <a:cs typeface="Comic Sans MS" pitchFamily="-65" charset="0"/>
              </a:rPr>
              <a:t>(-1 ≤ </a:t>
            </a:r>
            <a:r>
              <a:rPr lang="en-US" sz="1600">
                <a:solidFill>
                  <a:srgbClr val="0C0572"/>
                </a:solidFill>
                <a:ea typeface="Comic Sans MS" pitchFamily="-65" charset="0"/>
                <a:cs typeface="Comic Sans MS" pitchFamily="-65" charset="0"/>
                <a:sym typeface="Symbol" pitchFamily="-65" charset="2"/>
              </a:rPr>
              <a:t></a:t>
            </a:r>
            <a:r>
              <a:rPr lang="en-US" sz="1600">
                <a:solidFill>
                  <a:srgbClr val="0C0572"/>
                </a:solidFill>
                <a:ea typeface="Comic Sans MS" pitchFamily="-65" charset="0"/>
                <a:cs typeface="Comic Sans MS" pitchFamily="-65" charset="0"/>
              </a:rPr>
              <a:t> ≤ 4)</a:t>
            </a:r>
            <a:endParaRPr lang="en-US" sz="1600" i="1">
              <a:solidFill>
                <a:srgbClr val="0C0572"/>
              </a:solidFill>
              <a:latin typeface="Arial Black" pitchFamily="-65" charset="0"/>
              <a:ea typeface="Comic Sans MS" pitchFamily="-65" charset="0"/>
              <a:cs typeface="Comic Sans MS" pitchFamily="-65" charset="0"/>
            </a:endParaRPr>
          </a:p>
        </p:txBody>
      </p:sp>
      <p:sp>
        <p:nvSpPr>
          <p:cNvPr id="232466" name="Rectangle 18"/>
          <p:cNvSpPr>
            <a:spLocks/>
          </p:cNvSpPr>
          <p:nvPr/>
        </p:nvSpPr>
        <p:spPr bwMode="auto">
          <a:xfrm>
            <a:off x="1981200" y="1066800"/>
            <a:ext cx="552450" cy="257175"/>
          </a:xfrm>
          <a:prstGeom prst="rect">
            <a:avLst/>
          </a:prstGeom>
          <a:solidFill>
            <a:schemeClr val="bg1"/>
          </a:solidFill>
          <a:ln w="12700">
            <a:solidFill>
              <a:srgbClr val="791118"/>
            </a:solidFill>
            <a:miter lim="800000"/>
            <a:headEnd/>
            <a:tailEnd/>
          </a:ln>
        </p:spPr>
        <p:txBody>
          <a:bodyPr lIns="0" tIns="0" rIns="40639" bIns="0" anchor="ctr">
            <a:prstTxWarp prst="textNoShape">
              <a:avLst/>
            </a:prstTxWarp>
            <a:spAutoFit/>
          </a:bodyPr>
          <a:lstStyle/>
          <a:p>
            <a:pPr marL="39688" eaLnBrk="1" hangingPunct="1"/>
            <a:r>
              <a:rPr lang="en-US" sz="1600" i="1">
                <a:solidFill>
                  <a:srgbClr val="0C0572"/>
                </a:solidFill>
                <a:latin typeface="Arial Black" pitchFamily="-65" charset="0"/>
                <a:ea typeface="Comic Sans MS" pitchFamily="-65" charset="0"/>
                <a:cs typeface="Comic Sans MS" pitchFamily="-65" charset="0"/>
              </a:rPr>
              <a:t>TOF</a:t>
            </a:r>
            <a:endParaRPr lang="en-US" sz="1600">
              <a:solidFill>
                <a:srgbClr val="0C0572"/>
              </a:solidFill>
              <a:latin typeface="Comic Sans MS" pitchFamily="-65" charset="0"/>
              <a:ea typeface="Comic Sans MS" pitchFamily="-65" charset="0"/>
              <a:cs typeface="Comic Sans MS" pitchFamily="-65" charset="0"/>
              <a:sym typeface="Comic Sans MS" pitchFamily="-65" charset="0"/>
            </a:endParaRPr>
          </a:p>
        </p:txBody>
      </p:sp>
      <p:pic>
        <p:nvPicPr>
          <p:cNvPr id="232468" name="Picture 20"/>
          <p:cNvPicPr>
            <a:picLocks noChangeAspect="1" noChangeArrowheads="1"/>
          </p:cNvPicPr>
          <p:nvPr/>
        </p:nvPicPr>
        <p:blipFill>
          <a:blip r:embed="rId4"/>
          <a:srcRect l="25285" t="30580" r="55139" b="51767"/>
          <a:stretch>
            <a:fillRect/>
          </a:stretch>
        </p:blipFill>
        <p:spPr bwMode="auto">
          <a:xfrm>
            <a:off x="679450" y="4743450"/>
            <a:ext cx="2139950" cy="1504950"/>
          </a:xfrm>
          <a:prstGeom prst="rect">
            <a:avLst/>
          </a:prstGeom>
          <a:noFill/>
          <a:ln w="25400">
            <a:solidFill>
              <a:srgbClr val="F0D19A"/>
            </a:solidFill>
            <a:miter lim="800000"/>
            <a:headEnd/>
            <a:tailEnd/>
          </a:ln>
        </p:spPr>
      </p:pic>
      <p:sp>
        <p:nvSpPr>
          <p:cNvPr id="232469" name="Rectangle 21"/>
          <p:cNvSpPr>
            <a:spLocks/>
          </p:cNvSpPr>
          <p:nvPr/>
        </p:nvSpPr>
        <p:spPr bwMode="auto">
          <a:xfrm>
            <a:off x="7543800" y="1905000"/>
            <a:ext cx="1143000" cy="257175"/>
          </a:xfrm>
          <a:prstGeom prst="rect">
            <a:avLst/>
          </a:prstGeom>
          <a:solidFill>
            <a:schemeClr val="bg1"/>
          </a:solidFill>
          <a:ln w="12700">
            <a:solidFill>
              <a:srgbClr val="791118"/>
            </a:solidFill>
            <a:miter lim="800000"/>
            <a:headEnd/>
            <a:tailEnd/>
          </a:ln>
        </p:spPr>
        <p:txBody>
          <a:bodyPr lIns="0" tIns="0" rIns="40639" bIns="0" anchor="ctr">
            <a:prstTxWarp prst="textNoShape">
              <a:avLst/>
            </a:prstTxWarp>
            <a:spAutoFit/>
          </a:bodyPr>
          <a:lstStyle/>
          <a:p>
            <a:pPr marL="39688" eaLnBrk="1" hangingPunct="1"/>
            <a:r>
              <a:rPr lang="en-US" sz="1600" i="1">
                <a:solidFill>
                  <a:srgbClr val="0C0572"/>
                </a:solidFill>
                <a:latin typeface="Arial Black" pitchFamily="-65" charset="0"/>
                <a:ea typeface="Comic Sans MS" pitchFamily="-65" charset="0"/>
                <a:cs typeface="Comic Sans MS" pitchFamily="-65" charset="0"/>
              </a:rPr>
              <a:t>DAQ1000</a:t>
            </a:r>
            <a:endParaRPr lang="en-US" sz="1600">
              <a:solidFill>
                <a:srgbClr val="0C0572"/>
              </a:solidFill>
              <a:latin typeface="Comic Sans MS" pitchFamily="-65" charset="0"/>
              <a:ea typeface="Comic Sans MS" pitchFamily="-65" charset="0"/>
              <a:cs typeface="Comic Sans MS" pitchFamily="-65" charset="0"/>
              <a:sym typeface="Comic Sans MS" pitchFamily="-65" charset="0"/>
            </a:endParaRPr>
          </a:p>
        </p:txBody>
      </p:sp>
      <p:sp>
        <p:nvSpPr>
          <p:cNvPr id="232470" name="Rectangle 22"/>
          <p:cNvSpPr>
            <a:spLocks noChangeArrowheads="1"/>
          </p:cNvSpPr>
          <p:nvPr/>
        </p:nvSpPr>
        <p:spPr bwMode="auto">
          <a:xfrm>
            <a:off x="3348038" y="5943600"/>
            <a:ext cx="3802062" cy="376238"/>
          </a:xfrm>
          <a:prstGeom prst="rect">
            <a:avLst/>
          </a:prstGeom>
          <a:solidFill>
            <a:schemeClr val="bg1"/>
          </a:solidFill>
          <a:ln w="9525">
            <a:solidFill>
              <a:srgbClr val="791118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i="1" dirty="0">
                <a:ea typeface="Comic Sans MS" pitchFamily="-65" charset="0"/>
                <a:cs typeface="Comic Sans MS" pitchFamily="-65" charset="0"/>
              </a:rPr>
              <a:t>Full </a:t>
            </a:r>
            <a:r>
              <a:rPr lang="en-US" sz="1800" i="1" dirty="0" err="1">
                <a:ea typeface="Comic Sans MS" pitchFamily="-65" charset="0"/>
                <a:cs typeface="Comic Sans MS" pitchFamily="-65" charset="0"/>
              </a:rPr>
              <a:t>azimuthal</a:t>
            </a:r>
            <a:r>
              <a:rPr lang="en-US" sz="1800" i="1" dirty="0">
                <a:ea typeface="Comic Sans MS" pitchFamily="-65" charset="0"/>
                <a:cs typeface="Comic Sans MS" pitchFamily="-65" charset="0"/>
              </a:rPr>
              <a:t> particle identification!</a:t>
            </a:r>
            <a:endParaRPr lang="en-US" sz="3200" dirty="0">
              <a:solidFill>
                <a:srgbClr val="791118"/>
              </a:solidFill>
              <a:ea typeface="Comic Sans MS" pitchFamily="-65" charset="0"/>
              <a:cs typeface="Comic Sans MS" pitchFamily="-65" charset="0"/>
            </a:endParaRPr>
          </a:p>
        </p:txBody>
      </p:sp>
    </p:spTree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-228600"/>
            <a:ext cx="7772400" cy="1143000"/>
          </a:xfrm>
        </p:spPr>
        <p:txBody>
          <a:bodyPr/>
          <a:lstStyle/>
          <a:p>
            <a:r>
              <a:rPr lang="en-US"/>
              <a:t>Direct Radiation </a:t>
            </a:r>
          </a:p>
        </p:txBody>
      </p:sp>
      <p:pic>
        <p:nvPicPr>
          <p:cNvPr id="368643" name="Picture 3" descr="plot_tmass_12june07"/>
          <p:cNvPicPr>
            <a:picLocks noChangeAspect="1" noChangeArrowheads="1"/>
          </p:cNvPicPr>
          <p:nvPr/>
        </p:nvPicPr>
        <p:blipFill>
          <a:blip r:embed="rId3"/>
          <a:srcRect t="9412" r="2353" b="7059"/>
          <a:stretch>
            <a:fillRect/>
          </a:stretch>
        </p:blipFill>
        <p:spPr bwMode="auto">
          <a:xfrm>
            <a:off x="228600" y="685800"/>
            <a:ext cx="6324600" cy="5410200"/>
          </a:xfrm>
          <a:prstGeom prst="rect">
            <a:avLst/>
          </a:prstGeom>
          <a:noFill/>
        </p:spPr>
      </p:pic>
      <p:sp>
        <p:nvSpPr>
          <p:cNvPr id="368644" name="Rectangle 4"/>
          <p:cNvSpPr>
            <a:spLocks noChangeArrowheads="1"/>
          </p:cNvSpPr>
          <p:nvPr/>
        </p:nvSpPr>
        <p:spPr bwMode="auto">
          <a:xfrm rot="-533742">
            <a:off x="2514600" y="1379538"/>
            <a:ext cx="37417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D91F2D"/>
                </a:solidFill>
              </a:rPr>
              <a:t>Expanding partonic matter at RHIC and LHC!</a:t>
            </a:r>
            <a:endParaRPr lang="en-US"/>
          </a:p>
        </p:txBody>
      </p:sp>
      <p:sp>
        <p:nvSpPr>
          <p:cNvPr id="368645" name="Rectangle 5"/>
          <p:cNvSpPr>
            <a:spLocks noChangeArrowheads="1"/>
          </p:cNvSpPr>
          <p:nvPr/>
        </p:nvSpPr>
        <p:spPr bwMode="auto">
          <a:xfrm>
            <a:off x="6629400" y="838200"/>
            <a:ext cx="2362200" cy="5014913"/>
          </a:xfrm>
          <a:prstGeom prst="rect">
            <a:avLst/>
          </a:prstGeom>
          <a:noFill/>
          <a:ln w="9525">
            <a:solidFill>
              <a:srgbClr val="85131D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 dirty="0"/>
              <a:t>Di-leptons allow  us to measure the direct radiation from the matter with partonic degrees of freedom, no hadronization!</a:t>
            </a:r>
          </a:p>
          <a:p>
            <a:endParaRPr lang="en-US" sz="1800" dirty="0"/>
          </a:p>
          <a:p>
            <a:pPr>
              <a:buFontTx/>
              <a:buChar char="-"/>
            </a:pPr>
            <a:r>
              <a:rPr lang="en-US" sz="1800" dirty="0"/>
              <a:t> Low mass region:</a:t>
            </a:r>
          </a:p>
          <a:p>
            <a:r>
              <a:rPr lang="en-US" sz="1800" dirty="0"/>
              <a:t>   </a:t>
            </a:r>
            <a:r>
              <a:rPr lang="en-US" sz="1800" dirty="0" err="1">
                <a:sym typeface="Symbol" pitchFamily="-65" charset="2"/>
              </a:rPr>
              <a:t></a:t>
            </a:r>
            <a:r>
              <a:rPr lang="en-US" sz="1800" dirty="0">
                <a:sym typeface="Symbol" pitchFamily="-65" charset="2"/>
              </a:rPr>
              <a:t>, </a:t>
            </a:r>
            <a:r>
              <a:rPr lang="en-US" sz="1800" dirty="0" err="1">
                <a:sym typeface="Symbol" pitchFamily="-65" charset="2"/>
              </a:rPr>
              <a:t></a:t>
            </a:r>
            <a:r>
              <a:rPr lang="en-US" sz="1800" dirty="0">
                <a:sym typeface="Symbol" pitchFamily="-65" charset="2"/>
              </a:rPr>
              <a:t>, </a:t>
            </a:r>
            <a:r>
              <a:rPr lang="en-US" sz="1800" dirty="0" err="1">
                <a:sym typeface="Symbol" pitchFamily="-65" charset="2"/>
              </a:rPr>
              <a:t></a:t>
            </a:r>
            <a:r>
              <a:rPr lang="en-US" sz="1800" dirty="0">
                <a:sym typeface="Symbol" pitchFamily="-65" charset="2"/>
              </a:rPr>
              <a:t> </a:t>
            </a:r>
            <a:r>
              <a:rPr lang="en-US" sz="1800" b="1" dirty="0" err="1">
                <a:sym typeface="Symbol" pitchFamily="-65" charset="2"/>
              </a:rPr>
              <a:t></a:t>
            </a:r>
            <a:r>
              <a:rPr lang="en-US" sz="1800" b="1" dirty="0">
                <a:sym typeface="Symbol" pitchFamily="-65" charset="2"/>
              </a:rPr>
              <a:t> </a:t>
            </a:r>
            <a:r>
              <a:rPr lang="en-US" sz="1800" b="1" dirty="0" err="1">
                <a:sym typeface="Symbol" pitchFamily="-65" charset="2"/>
              </a:rPr>
              <a:t>e</a:t>
            </a:r>
            <a:r>
              <a:rPr lang="en-US" sz="1800" b="1" baseline="30000" dirty="0" err="1">
                <a:sym typeface="Symbol" pitchFamily="-65" charset="2"/>
              </a:rPr>
              <a:t>-</a:t>
            </a:r>
            <a:r>
              <a:rPr lang="en-US" sz="1800" b="1" dirty="0" err="1">
                <a:sym typeface="Symbol" pitchFamily="-65" charset="2"/>
              </a:rPr>
              <a:t>e</a:t>
            </a:r>
            <a:r>
              <a:rPr lang="en-US" sz="1800" b="1" baseline="30000" dirty="0">
                <a:sym typeface="Symbol" pitchFamily="-65" charset="2"/>
              </a:rPr>
              <a:t>+</a:t>
            </a:r>
            <a:endParaRPr lang="en-US" sz="1800" dirty="0">
              <a:sym typeface="Symbol" pitchFamily="-65" charset="2"/>
            </a:endParaRPr>
          </a:p>
          <a:p>
            <a:r>
              <a:rPr lang="en-US" sz="1800" dirty="0"/>
              <a:t>   </a:t>
            </a:r>
            <a:r>
              <a:rPr lang="en-US" sz="1800" dirty="0" err="1"/>
              <a:t>m</a:t>
            </a:r>
            <a:r>
              <a:rPr lang="en-US" sz="1800" baseline="-25000" dirty="0" err="1"/>
              <a:t>inv</a:t>
            </a:r>
            <a:r>
              <a:rPr lang="en-US" sz="1800" dirty="0"/>
              <a:t> </a:t>
            </a:r>
            <a:r>
              <a:rPr lang="en-US" sz="1800" b="1" dirty="0" err="1">
                <a:sym typeface="Symbol" pitchFamily="-65" charset="2"/>
              </a:rPr>
              <a:t></a:t>
            </a:r>
            <a:r>
              <a:rPr lang="en-US" sz="1800" b="1" dirty="0">
                <a:sym typeface="Symbol" pitchFamily="-65" charset="2"/>
              </a:rPr>
              <a:t> </a:t>
            </a:r>
            <a:r>
              <a:rPr lang="en-US" sz="1800" b="1" dirty="0" err="1">
                <a:sym typeface="Symbol" pitchFamily="-65" charset="2"/>
              </a:rPr>
              <a:t>e</a:t>
            </a:r>
            <a:r>
              <a:rPr lang="en-US" sz="1800" b="1" baseline="30000" dirty="0" err="1">
                <a:sym typeface="Symbol" pitchFamily="-65" charset="2"/>
              </a:rPr>
              <a:t>-</a:t>
            </a:r>
            <a:r>
              <a:rPr lang="en-US" sz="1800" b="1" dirty="0" err="1">
                <a:sym typeface="Symbol" pitchFamily="-65" charset="2"/>
              </a:rPr>
              <a:t>e</a:t>
            </a:r>
            <a:r>
              <a:rPr lang="en-US" sz="1800" b="1" baseline="30000" dirty="0">
                <a:sym typeface="Symbol" pitchFamily="-65" charset="2"/>
              </a:rPr>
              <a:t>+</a:t>
            </a:r>
            <a:endParaRPr lang="en-US" sz="800" dirty="0"/>
          </a:p>
          <a:p>
            <a:endParaRPr lang="en-US" sz="800" dirty="0"/>
          </a:p>
          <a:p>
            <a:r>
              <a:rPr lang="en-US" sz="1800" dirty="0"/>
              <a:t>   </a:t>
            </a:r>
            <a:r>
              <a:rPr lang="en-US" sz="1800" b="1" i="1" dirty="0">
                <a:solidFill>
                  <a:srgbClr val="96151F"/>
                </a:solidFill>
              </a:rPr>
              <a:t>medium effect</a:t>
            </a:r>
          </a:p>
          <a:p>
            <a:r>
              <a:rPr lang="en-US" sz="1800" b="1" i="1" dirty="0">
                <a:solidFill>
                  <a:srgbClr val="96151F"/>
                </a:solidFill>
              </a:rPr>
              <a:t>   Chiral symmetry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- High mass region:</a:t>
            </a:r>
          </a:p>
          <a:p>
            <a:r>
              <a:rPr lang="en-US" sz="1800" b="1" dirty="0"/>
              <a:t>   J/</a:t>
            </a:r>
            <a:r>
              <a:rPr lang="en-US" sz="1800" b="1" dirty="0">
                <a:sym typeface="Symbol" pitchFamily="-65" charset="2"/>
              </a:rPr>
              <a:t></a:t>
            </a:r>
            <a:r>
              <a:rPr lang="en-US" sz="1800" b="1" dirty="0"/>
              <a:t> </a:t>
            </a:r>
            <a:r>
              <a:rPr lang="en-US" sz="1800" b="1" dirty="0" err="1">
                <a:sym typeface="Symbol" pitchFamily="-65" charset="2"/>
              </a:rPr>
              <a:t></a:t>
            </a:r>
            <a:r>
              <a:rPr lang="en-US" sz="1800" b="1" dirty="0">
                <a:sym typeface="Symbol" pitchFamily="-65" charset="2"/>
              </a:rPr>
              <a:t> </a:t>
            </a:r>
            <a:r>
              <a:rPr lang="en-US" sz="1800" b="1" dirty="0" err="1">
                <a:sym typeface="Symbol" pitchFamily="-65" charset="2"/>
              </a:rPr>
              <a:t>e</a:t>
            </a:r>
            <a:r>
              <a:rPr lang="en-US" sz="1800" b="1" baseline="30000" dirty="0" err="1">
                <a:sym typeface="Symbol" pitchFamily="-65" charset="2"/>
              </a:rPr>
              <a:t>-</a:t>
            </a:r>
            <a:r>
              <a:rPr lang="en-US" sz="1800" b="1" dirty="0" err="1">
                <a:sym typeface="Symbol" pitchFamily="-65" charset="2"/>
              </a:rPr>
              <a:t>e</a:t>
            </a:r>
            <a:r>
              <a:rPr lang="en-US" sz="1800" b="1" baseline="30000" dirty="0">
                <a:sym typeface="Symbol" pitchFamily="-65" charset="2"/>
              </a:rPr>
              <a:t>+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m</a:t>
            </a:r>
            <a:r>
              <a:rPr lang="en-US" sz="1800" baseline="-25000" dirty="0" err="1"/>
              <a:t>inv</a:t>
            </a:r>
            <a:r>
              <a:rPr lang="en-US" sz="1800" dirty="0"/>
              <a:t> </a:t>
            </a:r>
            <a:r>
              <a:rPr lang="en-US" sz="1800" b="1" dirty="0" err="1">
                <a:sym typeface="Symbol" pitchFamily="-65" charset="2"/>
              </a:rPr>
              <a:t></a:t>
            </a:r>
            <a:r>
              <a:rPr lang="en-US" sz="1800" b="1" dirty="0">
                <a:sym typeface="Symbol" pitchFamily="-65" charset="2"/>
              </a:rPr>
              <a:t> </a:t>
            </a:r>
            <a:r>
              <a:rPr lang="en-US" sz="1800" b="1" dirty="0" err="1">
                <a:sym typeface="Symbol" pitchFamily="-65" charset="2"/>
              </a:rPr>
              <a:t>e</a:t>
            </a:r>
            <a:r>
              <a:rPr lang="en-US" sz="1800" b="1" baseline="30000" dirty="0" err="1">
                <a:sym typeface="Symbol" pitchFamily="-65" charset="2"/>
              </a:rPr>
              <a:t>-</a:t>
            </a:r>
            <a:r>
              <a:rPr lang="en-US" sz="1800" b="1" dirty="0" err="1">
                <a:sym typeface="Symbol" pitchFamily="-65" charset="2"/>
              </a:rPr>
              <a:t>e</a:t>
            </a:r>
            <a:r>
              <a:rPr lang="en-US" sz="1800" b="1" baseline="30000" dirty="0">
                <a:sym typeface="Symbol" pitchFamily="-65" charset="2"/>
              </a:rPr>
              <a:t>+</a:t>
            </a:r>
            <a:endParaRPr lang="en-US" sz="800" b="1" dirty="0">
              <a:sym typeface="Symbol" pitchFamily="-65" charset="2"/>
            </a:endParaRPr>
          </a:p>
          <a:p>
            <a:endParaRPr lang="en-US" sz="800" b="1" dirty="0">
              <a:sym typeface="Symbol" pitchFamily="-65" charset="2"/>
            </a:endParaRPr>
          </a:p>
          <a:p>
            <a:r>
              <a:rPr lang="en-US" sz="1800" b="1" dirty="0">
                <a:sym typeface="Symbol" pitchFamily="-65" charset="2"/>
              </a:rPr>
              <a:t>   </a:t>
            </a:r>
            <a:r>
              <a:rPr lang="en-US" sz="1800" b="1" i="1" dirty="0">
                <a:solidFill>
                  <a:srgbClr val="96151F"/>
                </a:solidFill>
                <a:sym typeface="Symbol" pitchFamily="-65" charset="2"/>
              </a:rPr>
              <a:t>Direct radiation</a:t>
            </a:r>
            <a:endParaRPr lang="en-US" sz="1800" b="1" dirty="0">
              <a:sym typeface="Symbol" pitchFamily="-65" charset="2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009650" y="762000"/>
            <a:ext cx="5543550" cy="5278438"/>
            <a:chOff x="444" y="480"/>
            <a:chExt cx="3492" cy="3325"/>
          </a:xfrm>
        </p:grpSpPr>
        <p:pic>
          <p:nvPicPr>
            <p:cNvPr id="368647" name="Picture 7" descr="EP_Teff_with_rho"/>
            <p:cNvPicPr>
              <a:picLocks noChangeAspect="1" noChangeArrowheads="1"/>
            </p:cNvPicPr>
            <p:nvPr/>
          </p:nvPicPr>
          <p:blipFill>
            <a:blip r:embed="rId4"/>
            <a:srcRect t="2327"/>
            <a:stretch>
              <a:fillRect/>
            </a:stretch>
          </p:blipFill>
          <p:spPr bwMode="auto">
            <a:xfrm>
              <a:off x="444" y="480"/>
              <a:ext cx="3492" cy="3325"/>
            </a:xfrm>
            <a:prstGeom prst="rect">
              <a:avLst/>
            </a:prstGeom>
            <a:noFill/>
          </p:spPr>
        </p:pic>
        <p:sp>
          <p:nvSpPr>
            <p:cNvPr id="368648" name="Rectangle 8"/>
            <p:cNvSpPr>
              <a:spLocks noChangeArrowheads="1"/>
            </p:cNvSpPr>
            <p:nvPr/>
          </p:nvSpPr>
          <p:spPr bwMode="auto">
            <a:xfrm>
              <a:off x="2880" y="3120"/>
              <a:ext cx="69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/>
                <a:t>PRL (07)</a:t>
              </a:r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4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76200"/>
            <a:ext cx="8229600" cy="685800"/>
          </a:xfrm>
        </p:spPr>
        <p:txBody>
          <a:bodyPr/>
          <a:lstStyle/>
          <a:p>
            <a:r>
              <a:rPr lang="en-US"/>
              <a:t>The QCD Critical Point</a:t>
            </a:r>
            <a:endParaRPr lang="en-US" sz="3200">
              <a:latin typeface="Arial Narrow" pitchFamily="-65" charset="0"/>
            </a:endParaRPr>
          </a:p>
        </p:txBody>
      </p:sp>
      <p:pic>
        <p:nvPicPr>
          <p:cNvPr id="456707" name="Picture 3" descr="LRP-versi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147763"/>
            <a:ext cx="4038600" cy="3957637"/>
          </a:xfrm>
          <a:prstGeom prst="rect">
            <a:avLst/>
          </a:prstGeom>
          <a:noFill/>
        </p:spPr>
      </p:pic>
      <p:sp>
        <p:nvSpPr>
          <p:cNvPr id="456711" name="Rectangle 7"/>
          <p:cNvSpPr>
            <a:spLocks noChangeArrowheads="1"/>
          </p:cNvSpPr>
          <p:nvPr/>
        </p:nvSpPr>
        <p:spPr bwMode="auto">
          <a:xfrm>
            <a:off x="4572000" y="762000"/>
            <a:ext cx="4191000" cy="5621338"/>
          </a:xfrm>
          <a:prstGeom prst="rect">
            <a:avLst/>
          </a:prstGeom>
          <a:noFill/>
          <a:ln w="9525">
            <a:solidFill>
              <a:srgbClr val="791118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indent="-457200"/>
            <a:r>
              <a:rPr lang="en-US" sz="1800" b="1"/>
              <a:t>- LGT prediction on the transition</a:t>
            </a:r>
          </a:p>
          <a:p>
            <a:pPr marL="457200" indent="-457200"/>
            <a:r>
              <a:rPr lang="en-US" sz="1800" b="1"/>
              <a:t>temperature T</a:t>
            </a:r>
            <a:r>
              <a:rPr lang="en-US" sz="1800" b="1" baseline="-25000"/>
              <a:t>C</a:t>
            </a:r>
            <a:r>
              <a:rPr lang="en-US" sz="1800" b="1"/>
              <a:t> is robust.</a:t>
            </a:r>
          </a:p>
          <a:p>
            <a:pPr marL="457200" indent="-457200"/>
            <a:endParaRPr lang="en-US" sz="1800" b="1"/>
          </a:p>
          <a:p>
            <a:pPr marL="457200" indent="-457200"/>
            <a:r>
              <a:rPr lang="en-US" sz="1800" b="1"/>
              <a:t>- LGT calculation, universality, and</a:t>
            </a:r>
          </a:p>
          <a:p>
            <a:pPr marL="457200" indent="-457200"/>
            <a:r>
              <a:rPr lang="en-US" sz="1800" b="1"/>
              <a:t>models hinted the existence of</a:t>
            </a:r>
          </a:p>
          <a:p>
            <a:pPr marL="457200" indent="-457200"/>
            <a:r>
              <a:rPr lang="en-US" sz="1800" b="1"/>
              <a:t>the critical point on the QCD phase</a:t>
            </a:r>
          </a:p>
          <a:p>
            <a:pPr marL="457200" indent="-457200"/>
            <a:r>
              <a:rPr lang="en-US" sz="1800" b="1"/>
              <a:t>diagram* at finite baryon chemical</a:t>
            </a:r>
          </a:p>
          <a:p>
            <a:pPr marL="457200" indent="-457200"/>
            <a:r>
              <a:rPr lang="en-US" sz="1800" b="1"/>
              <a:t>potential.</a:t>
            </a:r>
          </a:p>
          <a:p>
            <a:pPr marL="457200" indent="-457200"/>
            <a:r>
              <a:rPr lang="en-US" sz="1800" b="1"/>
              <a:t> </a:t>
            </a:r>
          </a:p>
          <a:p>
            <a:pPr marL="457200" indent="-457200"/>
            <a:r>
              <a:rPr lang="en-US" sz="1800" b="1"/>
              <a:t>- Experimental evidence for either</a:t>
            </a:r>
          </a:p>
          <a:p>
            <a:pPr marL="457200" indent="-457200"/>
            <a:r>
              <a:rPr lang="en-US" sz="1800" b="1"/>
              <a:t>the critical point or 1</a:t>
            </a:r>
            <a:r>
              <a:rPr lang="en-US" sz="1800" b="1" baseline="30000"/>
              <a:t>st</a:t>
            </a:r>
            <a:r>
              <a:rPr lang="en-US" sz="1800" b="1"/>
              <a:t> order </a:t>
            </a:r>
          </a:p>
          <a:p>
            <a:pPr marL="457200" indent="-457200"/>
            <a:r>
              <a:rPr lang="en-US" sz="1800" b="1"/>
              <a:t>transition is important for our</a:t>
            </a:r>
          </a:p>
          <a:p>
            <a:pPr marL="457200" indent="-457200"/>
            <a:r>
              <a:rPr lang="en-US" sz="1800" b="1"/>
              <a:t>knowledge of the QCD phase </a:t>
            </a:r>
          </a:p>
          <a:p>
            <a:pPr marL="457200" indent="-457200"/>
            <a:r>
              <a:rPr lang="en-US" sz="1800" b="1"/>
              <a:t>diagram*.  </a:t>
            </a:r>
          </a:p>
          <a:p>
            <a:pPr marL="457200" indent="-457200"/>
            <a:endParaRPr lang="en-US" sz="1800" b="1">
              <a:solidFill>
                <a:srgbClr val="B0190F"/>
              </a:solidFill>
            </a:endParaRPr>
          </a:p>
          <a:p>
            <a:pPr marL="457200" indent="-457200"/>
            <a:r>
              <a:rPr lang="en-US" sz="1800" b="1">
                <a:solidFill>
                  <a:srgbClr val="B0190F"/>
                </a:solidFill>
              </a:rPr>
              <a:t>* Thermalization has been assumed</a:t>
            </a:r>
            <a:endParaRPr lang="en-US" sz="1800"/>
          </a:p>
          <a:p>
            <a:pPr marL="457200" indent="-457200"/>
            <a:endParaRPr lang="en-US" sz="1400" i="1"/>
          </a:p>
          <a:p>
            <a:pPr marL="457200" indent="-457200"/>
            <a:r>
              <a:rPr lang="en-US" sz="1200" i="1"/>
              <a:t>  M. Stephanov, K. Rajagopal, and E. Shuryak, PRL </a:t>
            </a:r>
            <a:r>
              <a:rPr lang="en-US" sz="1200" b="1" i="1" u="sng"/>
              <a:t>81</a:t>
            </a:r>
            <a:r>
              <a:rPr lang="en-US" sz="1200" i="1"/>
              <a:t>, 4816(98)           </a:t>
            </a:r>
          </a:p>
          <a:p>
            <a:pPr marL="457200" indent="-457200"/>
            <a:r>
              <a:rPr lang="en-US" sz="1200" i="1"/>
              <a:t>  K. Rajagopal,  PR </a:t>
            </a:r>
            <a:r>
              <a:rPr lang="en-US" sz="1200" b="1" i="1" u="sng"/>
              <a:t>D61</a:t>
            </a:r>
            <a:r>
              <a:rPr lang="en-US" sz="1200" i="1"/>
              <a:t>, 105017 (00)</a:t>
            </a:r>
          </a:p>
          <a:p>
            <a:pPr marL="457200" indent="-457200"/>
            <a:r>
              <a:rPr lang="en-US" sz="1200" u="sng">
                <a:solidFill>
                  <a:srgbClr val="2151AA"/>
                </a:solidFill>
                <a:ea typeface="Helvetica" pitchFamily="-65" charset="0"/>
                <a:cs typeface="Helvetica" pitchFamily="-65" charset="0"/>
                <a:hlinkClick r:id="rId4"/>
              </a:rPr>
              <a:t> </a:t>
            </a:r>
            <a:r>
              <a:rPr lang="en-US" sz="1200" u="sng">
                <a:solidFill>
                  <a:srgbClr val="2151AA"/>
                </a:solidFill>
                <a:ea typeface="Helvetica" pitchFamily="-65" charset="0"/>
                <a:cs typeface="Helvetica" pitchFamily="-65" charset="0"/>
              </a:rPr>
              <a:t> </a:t>
            </a:r>
            <a:r>
              <a:rPr lang="en-US" sz="1200" u="sng">
                <a:solidFill>
                  <a:srgbClr val="2151AA"/>
                </a:solidFill>
                <a:ea typeface="Helvetica" pitchFamily="-65" charset="0"/>
                <a:cs typeface="Helvetica" pitchFamily="-65" charset="0"/>
                <a:hlinkClick r:id="rId4"/>
              </a:rPr>
              <a:t>http://www.er.doe.gov/np/nsac/docs/Nuclear-Science.Low-Res.pdf</a:t>
            </a:r>
            <a:endParaRPr lang="en-US" sz="1400" u="sng">
              <a:solidFill>
                <a:srgbClr val="2151AA"/>
              </a:solidFill>
              <a:ea typeface="Helvetica" pitchFamily="-65" charset="0"/>
              <a:cs typeface="Helvetica" pitchFamily="-65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-304800"/>
            <a:ext cx="7772400" cy="1143000"/>
          </a:xfrm>
        </p:spPr>
        <p:txBody>
          <a:bodyPr/>
          <a:lstStyle/>
          <a:p>
            <a:r>
              <a:rPr lang="en-US" dirty="0" smtClean="0"/>
              <a:t>Observable I: Quark Scaling</a:t>
            </a:r>
            <a:endParaRPr lang="en-US" dirty="0"/>
          </a:p>
        </p:txBody>
      </p:sp>
      <p:pic>
        <p:nvPicPr>
          <p:cNvPr id="445443" name="Picture 3" descr="tmu_plot_21"/>
          <p:cNvPicPr>
            <a:picLocks noChangeAspect="1" noChangeArrowheads="1"/>
          </p:cNvPicPr>
          <p:nvPr/>
        </p:nvPicPr>
        <p:blipFill>
          <a:blip r:embed="rId3"/>
          <a:srcRect l="1234" t="7916" r="2261" b="9958"/>
          <a:stretch>
            <a:fillRect/>
          </a:stretch>
        </p:blipFill>
        <p:spPr bwMode="auto">
          <a:xfrm>
            <a:off x="381000" y="685800"/>
            <a:ext cx="3733800" cy="2700091"/>
          </a:xfrm>
          <a:prstGeom prst="rect">
            <a:avLst/>
          </a:prstGeom>
          <a:noFill/>
        </p:spPr>
      </p:pic>
      <p:pic>
        <p:nvPicPr>
          <p:cNvPr id="445444" name="Picture 4" descr="starv2_phi_12july08"/>
          <p:cNvPicPr>
            <a:picLocks noChangeAspect="1" noChangeArrowheads="1"/>
          </p:cNvPicPr>
          <p:nvPr/>
        </p:nvPicPr>
        <p:blipFill>
          <a:blip r:embed="rId4"/>
          <a:srcRect t="6235" r="4118" b="1295"/>
          <a:stretch>
            <a:fillRect/>
          </a:stretch>
        </p:blipFill>
        <p:spPr bwMode="auto">
          <a:xfrm>
            <a:off x="4800600" y="715963"/>
            <a:ext cx="3941840" cy="3170238"/>
          </a:xfrm>
          <a:prstGeom prst="rect">
            <a:avLst/>
          </a:prstGeom>
          <a:noFill/>
        </p:spPr>
      </p:pic>
      <p:sp>
        <p:nvSpPr>
          <p:cNvPr id="445445" name="AutoShape 5" descr="Light downward diagonal"/>
          <p:cNvSpPr>
            <a:spLocks noChangeArrowheads="1"/>
          </p:cNvSpPr>
          <p:nvPr/>
        </p:nvSpPr>
        <p:spPr bwMode="auto">
          <a:xfrm>
            <a:off x="4953000" y="4191000"/>
            <a:ext cx="3886200" cy="1905000"/>
          </a:xfrm>
          <a:prstGeom prst="roundRect">
            <a:avLst>
              <a:gd name="adj" fmla="val 4417"/>
            </a:avLst>
          </a:prstGeom>
          <a:solidFill>
            <a:srgbClr val="FFFFFF"/>
          </a:solidFill>
          <a:ln w="38100">
            <a:solidFill>
              <a:srgbClr val="95191C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FontTx/>
              <a:buChar char="-"/>
            </a:pPr>
            <a:r>
              <a:rPr lang="en-US" sz="1800" dirty="0"/>
              <a:t> </a:t>
            </a:r>
            <a:r>
              <a:rPr lang="en-US" sz="1800" dirty="0" err="1"/>
              <a:t>m</a:t>
            </a:r>
            <a:r>
              <a:rPr lang="en-US" sz="1800" baseline="-25000" dirty="0" err="1">
                <a:sym typeface="Symbol" pitchFamily="-65" charset="2"/>
              </a:rPr>
              <a:t></a:t>
            </a:r>
            <a:r>
              <a:rPr lang="en-US" sz="1800" dirty="0">
                <a:sym typeface="Symbol" pitchFamily="-65" charset="2"/>
              </a:rPr>
              <a:t> ~ m</a:t>
            </a:r>
            <a:r>
              <a:rPr lang="en-US" sz="1800" baseline="-25000" dirty="0">
                <a:sym typeface="Symbol" pitchFamily="-65" charset="2"/>
              </a:rPr>
              <a:t>p </a:t>
            </a:r>
            <a:r>
              <a:rPr lang="en-US" sz="1800" dirty="0">
                <a:sym typeface="Symbol" pitchFamily="-65" charset="2"/>
              </a:rPr>
              <a:t>~ 1 GeV</a:t>
            </a:r>
          </a:p>
          <a:p>
            <a:pPr>
              <a:buFontTx/>
              <a:buChar char="-"/>
            </a:pPr>
            <a:r>
              <a:rPr lang="en-US" sz="1800" dirty="0"/>
              <a:t> </a:t>
            </a:r>
            <a:r>
              <a:rPr lang="en-US" sz="1800" dirty="0" err="1"/>
              <a:t>ss</a:t>
            </a:r>
            <a:r>
              <a:rPr lang="en-US" sz="1800" dirty="0"/>
              <a:t> </a:t>
            </a:r>
            <a:r>
              <a:rPr lang="en-US" sz="1800" dirty="0" err="1">
                <a:sym typeface="Zapf Dingbats" pitchFamily="-65" charset="2"/>
              </a:rPr>
              <a:t></a:t>
            </a:r>
            <a:r>
              <a:rPr lang="en-US" sz="1800" dirty="0">
                <a:sym typeface="Zapf Dingbats" pitchFamily="-65" charset="2"/>
              </a:rPr>
              <a:t> </a:t>
            </a:r>
            <a:r>
              <a:rPr lang="en-US" sz="1800" dirty="0" err="1">
                <a:sym typeface="Symbol" pitchFamily="-65" charset="2"/>
              </a:rPr>
              <a:t></a:t>
            </a:r>
            <a:r>
              <a:rPr lang="en-US" sz="1800" dirty="0"/>
              <a:t>  not K</a:t>
            </a:r>
            <a:r>
              <a:rPr lang="en-US" sz="1800" baseline="30000" dirty="0"/>
              <a:t>+</a:t>
            </a:r>
            <a:r>
              <a:rPr lang="en-US" sz="1800" dirty="0"/>
              <a:t>K</a:t>
            </a:r>
            <a:r>
              <a:rPr lang="en-US" sz="1800" baseline="30000" dirty="0"/>
              <a:t>-</a:t>
            </a:r>
            <a:r>
              <a:rPr lang="en-US" sz="1800" dirty="0"/>
              <a:t> </a:t>
            </a:r>
            <a:r>
              <a:rPr lang="en-US" sz="1800" dirty="0" err="1">
                <a:sym typeface="Zapf Dingbats" pitchFamily="-65" charset="2"/>
              </a:rPr>
              <a:t></a:t>
            </a:r>
            <a:r>
              <a:rPr lang="en-US" sz="1800" dirty="0">
                <a:sym typeface="Zapf Dingbats" pitchFamily="-65" charset="2"/>
              </a:rPr>
              <a:t> </a:t>
            </a:r>
            <a:r>
              <a:rPr lang="en-US" sz="1800" dirty="0" err="1">
                <a:sym typeface="Symbol" pitchFamily="-65" charset="2"/>
              </a:rPr>
              <a:t></a:t>
            </a:r>
            <a:endParaRPr lang="en-US" sz="1800" dirty="0">
              <a:sym typeface="Symbol" pitchFamily="-65" charset="2"/>
            </a:endParaRPr>
          </a:p>
          <a:p>
            <a:pPr>
              <a:buFontTx/>
              <a:buChar char="-"/>
            </a:pPr>
            <a:r>
              <a:rPr lang="en-US" sz="1800" dirty="0">
                <a:sym typeface="Symbol" pitchFamily="-65" charset="2"/>
              </a:rPr>
              <a:t> </a:t>
            </a:r>
            <a:r>
              <a:rPr lang="en-US" sz="1800" dirty="0" err="1">
                <a:sym typeface="Symbol" pitchFamily="-65" charset="2"/>
              </a:rPr>
              <a:t></a:t>
            </a:r>
            <a:r>
              <a:rPr lang="en-US" sz="1800" baseline="-25000" dirty="0" err="1">
                <a:sym typeface="Symbol" pitchFamily="-65" charset="2"/>
              </a:rPr>
              <a:t>h</a:t>
            </a:r>
            <a:r>
              <a:rPr lang="en-US" sz="1800" baseline="-25000" dirty="0">
                <a:sym typeface="Symbol" pitchFamily="-65" charset="2"/>
              </a:rPr>
              <a:t> </a:t>
            </a:r>
            <a:r>
              <a:rPr lang="en-US" sz="1800" dirty="0">
                <a:sym typeface="Symbol" pitchFamily="-65" charset="2"/>
              </a:rPr>
              <a:t>&lt;&lt; </a:t>
            </a:r>
            <a:r>
              <a:rPr lang="en-US" sz="1800" dirty="0" err="1">
                <a:sym typeface="Symbol" pitchFamily="-65" charset="2"/>
              </a:rPr>
              <a:t></a:t>
            </a:r>
            <a:r>
              <a:rPr lang="en-US" sz="1800" baseline="-25000" dirty="0" err="1">
                <a:sym typeface="Symbol" pitchFamily="-65" charset="2"/>
              </a:rPr>
              <a:t>p</a:t>
            </a:r>
            <a:r>
              <a:rPr lang="en-US" sz="1800" baseline="-25000" dirty="0">
                <a:sym typeface="Symbol" pitchFamily="-65" charset="2"/>
              </a:rPr>
              <a:t>, </a:t>
            </a:r>
            <a:r>
              <a:rPr lang="en-US" sz="1800" baseline="-25000" dirty="0" err="1">
                <a:sym typeface="Symbol" pitchFamily="-65" charset="2"/>
              </a:rPr>
              <a:t></a:t>
            </a:r>
            <a:endParaRPr lang="en-US" sz="1000" dirty="0">
              <a:sym typeface="Symbol" pitchFamily="-65" charset="2"/>
            </a:endParaRPr>
          </a:p>
          <a:p>
            <a:r>
              <a:rPr lang="en-US" sz="1000" dirty="0">
                <a:sym typeface="Symbol" pitchFamily="-65" charset="2"/>
              </a:rPr>
              <a:t> </a:t>
            </a:r>
          </a:p>
          <a:p>
            <a:r>
              <a:rPr lang="en-US" i="1" dirty="0">
                <a:latin typeface="Arial"/>
                <a:cs typeface="Arial"/>
                <a:sym typeface="Symbol" pitchFamily="-65" charset="2"/>
              </a:rPr>
              <a:t>In the hadronic case, no number</a:t>
            </a:r>
          </a:p>
          <a:p>
            <a:r>
              <a:rPr lang="en-US" i="1" dirty="0">
                <a:latin typeface="Arial"/>
                <a:cs typeface="Arial"/>
                <a:sym typeface="Symbol" pitchFamily="-65" charset="2"/>
              </a:rPr>
              <a:t>of quark scaling and the</a:t>
            </a:r>
            <a:r>
              <a:rPr lang="en-US" i="1" dirty="0" smtClean="0">
                <a:latin typeface="Arial"/>
                <a:cs typeface="Arial"/>
                <a:sym typeface="Symbol" pitchFamily="-65" charset="2"/>
              </a:rPr>
              <a:t> value of </a:t>
            </a:r>
          </a:p>
          <a:p>
            <a:r>
              <a:rPr lang="en-US" i="1" dirty="0" smtClean="0">
                <a:latin typeface="Arial"/>
                <a:cs typeface="Arial"/>
                <a:sym typeface="Symbol" pitchFamily="-65" charset="2"/>
              </a:rPr>
              <a:t>v</a:t>
            </a:r>
            <a:r>
              <a:rPr lang="en-US" i="1" baseline="-25000" dirty="0" smtClean="0">
                <a:latin typeface="Arial"/>
                <a:cs typeface="Arial"/>
                <a:sym typeface="Symbol" pitchFamily="-65" charset="2"/>
              </a:rPr>
              <a:t>2</a:t>
            </a:r>
            <a:r>
              <a:rPr lang="en-US" i="1" dirty="0" smtClean="0">
                <a:latin typeface="Arial"/>
                <a:cs typeface="Arial"/>
                <a:sym typeface="Symbol" pitchFamily="-65" charset="2"/>
              </a:rPr>
              <a:t> </a:t>
            </a:r>
            <a:r>
              <a:rPr lang="en-US" i="1" dirty="0">
                <a:latin typeface="Arial"/>
                <a:cs typeface="Arial"/>
                <a:sym typeface="Symbol" pitchFamily="-65" charset="2"/>
              </a:rPr>
              <a:t>of </a:t>
            </a:r>
            <a:r>
              <a:rPr lang="en-US" i="1" dirty="0" err="1">
                <a:latin typeface="Arial"/>
                <a:cs typeface="Arial"/>
                <a:sym typeface="Symbol" pitchFamily="-65" charset="2"/>
              </a:rPr>
              <a:t></a:t>
            </a:r>
            <a:r>
              <a:rPr lang="en-US" i="1" dirty="0" smtClean="0">
                <a:latin typeface="Arial"/>
                <a:cs typeface="Arial"/>
                <a:sym typeface="Symbol" pitchFamily="-65" charset="2"/>
              </a:rPr>
              <a:t>  will </a:t>
            </a:r>
            <a:r>
              <a:rPr lang="en-US" i="1" dirty="0">
                <a:latin typeface="Arial"/>
                <a:cs typeface="Arial"/>
                <a:sym typeface="Symbol" pitchFamily="-65" charset="2"/>
              </a:rPr>
              <a:t>be small.</a:t>
            </a:r>
            <a:endParaRPr lang="en-US" dirty="0">
              <a:latin typeface="Arial"/>
              <a:cs typeface="Arial"/>
              <a:sym typeface="Symbol" pitchFamily="-65" charset="2"/>
            </a:endParaRPr>
          </a:p>
        </p:txBody>
      </p:sp>
      <p:sp>
        <p:nvSpPr>
          <p:cNvPr id="445449" name="Rectangle 9"/>
          <p:cNvSpPr>
            <a:spLocks noChangeArrowheads="1"/>
          </p:cNvSpPr>
          <p:nvPr/>
        </p:nvSpPr>
        <p:spPr bwMode="auto">
          <a:xfrm>
            <a:off x="4170363" y="914400"/>
            <a:ext cx="78263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5400" dirty="0" err="1">
                <a:solidFill>
                  <a:srgbClr val="0F6232"/>
                </a:solidFill>
                <a:sym typeface="Zapf Dingbats" pitchFamily="-65" charset="2"/>
              </a:rPr>
              <a:t></a:t>
            </a:r>
            <a:endParaRPr lang="en-US" dirty="0">
              <a:solidFill>
                <a:srgbClr val="0F6232"/>
              </a:solidFill>
            </a:endParaRPr>
          </a:p>
        </p:txBody>
      </p:sp>
      <p:pic>
        <p:nvPicPr>
          <p:cNvPr id="13" name="Picture 12" descr="::::::01 STAR:05 EnergyScan:WuKeJun:wukj_eps:v2_kET.eps"/>
          <p:cNvPicPr/>
          <p:nvPr/>
        </p:nvPicPr>
        <mc:AlternateContent>
          <mc:Choice xmlns:ma="http://schemas.microsoft.com/office/mac/drawingml/2008/main" Requires="ma">
            <p:blipFill>
              <a:blip r:embed="rId5"/>
              <a:srcRect l="607" r="5688"/>
              <a:stretch>
                <a:fillRect/>
              </a:stretch>
            </p:blipFill>
          </mc:Choice>
          <mc:Fallback>
            <p:blipFill>
              <a:blip r:embed="rId6"/>
              <a:srcRect l="607" r="5688"/>
              <a:stretch>
                <a:fillRect/>
              </a:stretch>
            </p:blipFill>
          </mc:Fallback>
        </mc:AlternateContent>
        <p:spPr bwMode="auto">
          <a:xfrm>
            <a:off x="304800" y="3886201"/>
            <a:ext cx="4572000" cy="2514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5447" name="Rectangle 7"/>
          <p:cNvSpPr>
            <a:spLocks noChangeArrowheads="1"/>
          </p:cNvSpPr>
          <p:nvPr/>
        </p:nvSpPr>
        <p:spPr bwMode="auto">
          <a:xfrm rot="5400000">
            <a:off x="1589882" y="3266281"/>
            <a:ext cx="78263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5400" dirty="0" err="1">
                <a:solidFill>
                  <a:srgbClr val="CB350B"/>
                </a:solidFill>
                <a:sym typeface="Zapf Dingbats" pitchFamily="-65" charset="2"/>
              </a:rPr>
              <a:t></a:t>
            </a:r>
            <a:endParaRPr lang="en-US" dirty="0">
              <a:solidFill>
                <a:srgbClr val="0F623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685800" y="4063186"/>
            <a:ext cx="7696200" cy="2185214"/>
          </a:xfrm>
          <a:prstGeom prst="roundRect">
            <a:avLst>
              <a:gd name="adj" fmla="val 325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0"/>
            <a:ext cx="7620000" cy="488950"/>
          </a:xfrm>
        </p:spPr>
        <p:txBody>
          <a:bodyPr/>
          <a:lstStyle/>
          <a:p>
            <a:r>
              <a:rPr lang="en-US" dirty="0" smtClean="0"/>
              <a:t>Observable II: </a:t>
            </a:r>
            <a:r>
              <a:rPr lang="en-US" i="1" dirty="0" err="1" smtClean="0"/>
              <a:t>χ</a:t>
            </a:r>
            <a:r>
              <a:rPr lang="en-US" i="1" baseline="-25000" dirty="0" err="1" smtClean="0"/>
              <a:t>q</a:t>
            </a:r>
            <a:r>
              <a:rPr lang="en-US" i="1" dirty="0" smtClean="0"/>
              <a:t>, χ</a:t>
            </a:r>
            <a:r>
              <a:rPr lang="en-US" i="1" baseline="-25000" dirty="0" smtClean="0"/>
              <a:t>S</a:t>
            </a:r>
            <a:endParaRPr lang="en-US" i="1" dirty="0"/>
          </a:p>
        </p:txBody>
      </p:sp>
      <p:pic>
        <p:nvPicPr>
          <p:cNvPr id="3" name="Picture 2" descr="karsch_doe_08"/>
          <p:cNvPicPr/>
          <p:nvPr/>
        </p:nvPicPr>
        <p:blipFill>
          <a:blip r:embed="rId3"/>
          <a:srcRect l="6041" t="32124" r="5302" b="28467"/>
          <a:stretch>
            <a:fillRect/>
          </a:stretch>
        </p:blipFill>
        <p:spPr bwMode="auto">
          <a:xfrm>
            <a:off x="1639252" y="1076960"/>
            <a:ext cx="5865495" cy="2428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458781" y="685800"/>
            <a:ext cx="162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F. </a:t>
            </a:r>
            <a:r>
              <a:rPr lang="en-US" dirty="0" err="1" smtClean="0"/>
              <a:t>Karsch</a:t>
            </a:r>
            <a:r>
              <a:rPr lang="en-US" dirty="0" smtClean="0"/>
              <a:t>, 2008.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9373" y="4063186"/>
            <a:ext cx="4968027" cy="218521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514350" indent="-514350"/>
            <a:r>
              <a:rPr lang="en-US" sz="2000" dirty="0" smtClean="0">
                <a:latin typeface="Arial"/>
                <a:cs typeface="Arial"/>
              </a:rPr>
              <a:t>   Event by event:</a:t>
            </a:r>
          </a:p>
          <a:p>
            <a:pPr marL="514350" indent="-514350"/>
            <a:endParaRPr lang="en-US" sz="2000" dirty="0" smtClean="0">
              <a:latin typeface="Arial"/>
              <a:cs typeface="Arial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>
                <a:latin typeface="Arial"/>
                <a:cs typeface="Arial"/>
              </a:rPr>
              <a:t>net-proton Kurtosis </a:t>
            </a:r>
            <a:r>
              <a:rPr lang="en-US" sz="2000" i="1" dirty="0" err="1" smtClean="0">
                <a:latin typeface="Arial"/>
                <a:cs typeface="Arial"/>
              </a:rPr>
              <a:t>K</a:t>
            </a:r>
            <a:r>
              <a:rPr lang="en-US" sz="2000" i="1" baseline="-25000" dirty="0" err="1" smtClean="0">
                <a:latin typeface="Arial"/>
                <a:cs typeface="Arial"/>
              </a:rPr>
              <a:t>p</a:t>
            </a:r>
            <a:r>
              <a:rPr lang="en-US" sz="2000" i="1" dirty="0" err="1" smtClean="0">
                <a:latin typeface="Arial"/>
                <a:cs typeface="Arial"/>
              </a:rPr>
              <a:t>(E</a:t>
            </a:r>
            <a:r>
              <a:rPr lang="en-US" sz="2000" i="1" dirty="0" smtClean="0">
                <a:latin typeface="Arial"/>
                <a:cs typeface="Arial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Arial"/>
                <a:cs typeface="Arial"/>
              </a:rPr>
              <a:t> two proton correlation functions </a:t>
            </a:r>
            <a:r>
              <a:rPr lang="en-US" sz="2000" i="1" dirty="0" smtClean="0">
                <a:latin typeface="Arial"/>
                <a:cs typeface="Arial"/>
              </a:rPr>
              <a:t>C</a:t>
            </a:r>
            <a:r>
              <a:rPr lang="en-US" sz="2000" i="1" baseline="-25000" dirty="0" smtClean="0">
                <a:latin typeface="Arial"/>
                <a:cs typeface="Arial"/>
              </a:rPr>
              <a:t>2</a:t>
            </a:r>
            <a:r>
              <a:rPr lang="en-US" sz="2000" i="1" dirty="0" smtClean="0">
                <a:latin typeface="Arial"/>
                <a:cs typeface="Arial"/>
              </a:rPr>
              <a:t>(E)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Arial"/>
                <a:cs typeface="Arial"/>
              </a:rPr>
              <a:t> ratio of the </a:t>
            </a:r>
            <a:r>
              <a:rPr lang="en-US" sz="2000" dirty="0" err="1" smtClean="0">
                <a:latin typeface="Arial"/>
                <a:cs typeface="Arial"/>
              </a:rPr>
              <a:t>d/p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Arial"/>
                <a:cs typeface="Arial"/>
              </a:rPr>
              <a:t> ratio of K/</a:t>
            </a:r>
            <a:r>
              <a:rPr lang="en-US" dirty="0" err="1" smtClean="0">
                <a:latin typeface="Arial"/>
                <a:cs typeface="Arial"/>
              </a:rPr>
              <a:t>p</a:t>
            </a:r>
            <a:endParaRPr lang="en-US" dirty="0" smtClean="0">
              <a:latin typeface="Arial"/>
              <a:cs typeface="Arial"/>
            </a:endParaRPr>
          </a:p>
          <a:p>
            <a:endParaRPr lang="en-US" dirty="0"/>
          </a:p>
        </p:txBody>
      </p:sp>
      <p:graphicFrame>
        <p:nvGraphicFramePr>
          <p:cNvPr id="103426" name="Object 2"/>
          <p:cNvGraphicFramePr>
            <a:graphicFrameLocks noChangeAspect="1"/>
          </p:cNvGraphicFramePr>
          <p:nvPr/>
        </p:nvGraphicFramePr>
        <p:xfrm>
          <a:off x="5932820" y="4222750"/>
          <a:ext cx="2296780" cy="958850"/>
        </p:xfrm>
        <a:graphic>
          <a:graphicData uri="http://schemas.openxmlformats.org/presentationml/2006/ole">
            <p:oleObj spid="_x0000_s103426" name="Equation" r:id="rId4" imgW="1308100" imgH="5461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-304800"/>
            <a:ext cx="7924800" cy="1143000"/>
          </a:xfrm>
        </p:spPr>
        <p:txBody>
          <a:bodyPr/>
          <a:lstStyle/>
          <a:p>
            <a:r>
              <a:rPr lang="en-US" dirty="0" err="1" smtClean="0"/>
              <a:t>sQGP</a:t>
            </a:r>
            <a:r>
              <a:rPr lang="en-US" dirty="0" smtClean="0"/>
              <a:t> </a:t>
            </a:r>
            <a:r>
              <a:rPr lang="en-US" dirty="0"/>
              <a:t>and</a:t>
            </a:r>
            <a:r>
              <a:rPr lang="en-US" dirty="0" smtClean="0"/>
              <a:t> the QCD Phase </a:t>
            </a:r>
            <a:r>
              <a:rPr lang="en-US" dirty="0"/>
              <a:t>Diagram</a:t>
            </a:r>
          </a:p>
        </p:txBody>
      </p:sp>
      <p:sp>
        <p:nvSpPr>
          <p:cNvPr id="440324" name="Rectangle 4"/>
          <p:cNvSpPr>
            <a:spLocks noChangeArrowheads="1"/>
          </p:cNvSpPr>
          <p:nvPr/>
        </p:nvSpPr>
        <p:spPr bwMode="auto">
          <a:xfrm>
            <a:off x="228600" y="975240"/>
            <a:ext cx="8686800" cy="4985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 sz="2400" dirty="0" smtClean="0">
              <a:latin typeface="Arial"/>
              <a:cs typeface="Arial"/>
            </a:endParaRPr>
          </a:p>
          <a:p>
            <a:r>
              <a:rPr lang="en-US" sz="2400" b="1" dirty="0" smtClean="0">
                <a:latin typeface="Arial"/>
                <a:cs typeface="Arial"/>
              </a:rPr>
              <a:t> 200 </a:t>
            </a:r>
            <a:r>
              <a:rPr lang="en-US" sz="2400" b="1" dirty="0">
                <a:latin typeface="Arial"/>
                <a:cs typeface="Arial"/>
              </a:rPr>
              <a:t>GeV Au+Au </a:t>
            </a:r>
            <a:r>
              <a:rPr lang="en-US" sz="2400" b="1" dirty="0" smtClean="0">
                <a:latin typeface="Arial"/>
                <a:cs typeface="Arial"/>
              </a:rPr>
              <a:t>collisions at RHIC, </a:t>
            </a:r>
            <a:r>
              <a:rPr lang="en-US" sz="2400" b="1" dirty="0">
                <a:latin typeface="Arial"/>
                <a:cs typeface="Arial"/>
              </a:rPr>
              <a:t>strongly interacting</a:t>
            </a:r>
            <a:r>
              <a:rPr lang="en-US" sz="2400" b="1" dirty="0" smtClean="0">
                <a:latin typeface="Arial"/>
                <a:cs typeface="Arial"/>
              </a:rPr>
              <a:t>  matter </a:t>
            </a:r>
            <a:r>
              <a:rPr lang="en-US" sz="2400" b="1" dirty="0">
                <a:latin typeface="Arial"/>
                <a:cs typeface="Arial"/>
              </a:rPr>
              <a:t>formed:</a:t>
            </a:r>
            <a:endParaRPr lang="en-US" sz="2400" dirty="0">
              <a:latin typeface="Arial"/>
              <a:cs typeface="Arial"/>
            </a:endParaRPr>
          </a:p>
          <a:p>
            <a:r>
              <a:rPr lang="en-US" sz="2400" dirty="0">
                <a:latin typeface="Arial"/>
                <a:cs typeface="Arial"/>
              </a:rPr>
              <a:t>	</a:t>
            </a:r>
            <a:r>
              <a:rPr lang="en-US" sz="2400" b="1" dirty="0">
                <a:solidFill>
                  <a:srgbClr val="B0190F"/>
                </a:solidFill>
                <a:latin typeface="Arial"/>
                <a:cs typeface="Arial"/>
              </a:rPr>
              <a:t>Jet energy </a:t>
            </a:r>
            <a:r>
              <a:rPr lang="en-US" sz="2400" b="1" dirty="0" smtClean="0">
                <a:solidFill>
                  <a:srgbClr val="B0190F"/>
                </a:solidFill>
                <a:latin typeface="Arial"/>
                <a:cs typeface="Arial"/>
              </a:rPr>
              <a:t>loss: </a:t>
            </a:r>
            <a:r>
              <a:rPr lang="en-US" sz="2400" b="1" dirty="0">
                <a:solidFill>
                  <a:srgbClr val="B0190F"/>
                </a:solidFill>
                <a:latin typeface="Arial"/>
                <a:cs typeface="Arial"/>
              </a:rPr>
              <a:t>R</a:t>
            </a:r>
            <a:r>
              <a:rPr lang="en-US" sz="2400" b="1" baseline="-25000" dirty="0">
                <a:solidFill>
                  <a:srgbClr val="B0190F"/>
                </a:solidFill>
                <a:latin typeface="Arial"/>
                <a:cs typeface="Arial"/>
              </a:rPr>
              <a:t>AA</a:t>
            </a:r>
            <a:endParaRPr lang="en-US" sz="2400" b="1" dirty="0">
              <a:solidFill>
                <a:srgbClr val="B0190F"/>
              </a:solidFill>
              <a:latin typeface="Arial"/>
              <a:cs typeface="Arial"/>
            </a:endParaRPr>
          </a:p>
          <a:p>
            <a:r>
              <a:rPr lang="en-US" sz="2400" b="1" dirty="0">
                <a:solidFill>
                  <a:srgbClr val="B0190F"/>
                </a:solidFill>
                <a:latin typeface="Arial"/>
                <a:cs typeface="Arial"/>
              </a:rPr>
              <a:t>	Strong </a:t>
            </a:r>
            <a:r>
              <a:rPr lang="en-US" sz="2400" b="1" dirty="0" smtClean="0">
                <a:solidFill>
                  <a:srgbClr val="B0190F"/>
                </a:solidFill>
                <a:latin typeface="Arial"/>
                <a:cs typeface="Arial"/>
              </a:rPr>
              <a:t>collectivity:  v</a:t>
            </a:r>
            <a:r>
              <a:rPr lang="en-US" sz="2400" b="1" baseline="-25000" dirty="0" smtClean="0">
                <a:solidFill>
                  <a:srgbClr val="B0190F"/>
                </a:solidFill>
                <a:latin typeface="Arial"/>
                <a:cs typeface="Arial"/>
              </a:rPr>
              <a:t>0</a:t>
            </a:r>
            <a:r>
              <a:rPr lang="en-US" sz="2400" b="1" dirty="0" smtClean="0">
                <a:solidFill>
                  <a:srgbClr val="B0190F"/>
                </a:solidFill>
                <a:latin typeface="Arial"/>
                <a:cs typeface="Arial"/>
              </a:rPr>
              <a:t>, v</a:t>
            </a:r>
            <a:r>
              <a:rPr lang="en-US" sz="2400" b="1" baseline="-25000" dirty="0" smtClean="0">
                <a:solidFill>
                  <a:srgbClr val="B0190F"/>
                </a:solidFill>
                <a:latin typeface="Arial"/>
                <a:cs typeface="Arial"/>
              </a:rPr>
              <a:t>1</a:t>
            </a:r>
            <a:r>
              <a:rPr lang="en-US" sz="2400" b="1" dirty="0" smtClean="0">
                <a:solidFill>
                  <a:srgbClr val="B0190F"/>
                </a:solidFill>
                <a:latin typeface="Arial"/>
                <a:cs typeface="Arial"/>
              </a:rPr>
              <a:t>, v</a:t>
            </a:r>
            <a:r>
              <a:rPr lang="en-US" sz="2400" b="1" baseline="-25000" dirty="0" smtClean="0">
                <a:solidFill>
                  <a:srgbClr val="B0190F"/>
                </a:solidFill>
                <a:latin typeface="Arial"/>
                <a:cs typeface="Arial"/>
              </a:rPr>
              <a:t>2</a:t>
            </a:r>
            <a:endParaRPr lang="en-US" sz="2400" b="1" dirty="0" smtClean="0">
              <a:solidFill>
                <a:srgbClr val="B0190F"/>
              </a:solidFill>
              <a:latin typeface="Arial"/>
              <a:cs typeface="Arial"/>
            </a:endParaRPr>
          </a:p>
          <a:p>
            <a:r>
              <a:rPr lang="en-US" sz="2400" b="1" dirty="0">
                <a:solidFill>
                  <a:srgbClr val="B0190F"/>
                </a:solidFill>
                <a:latin typeface="Arial"/>
                <a:cs typeface="Arial"/>
              </a:rPr>
              <a:t>	Hadronization via </a:t>
            </a:r>
            <a:r>
              <a:rPr lang="en-US" sz="2400" b="1" dirty="0" smtClean="0">
                <a:solidFill>
                  <a:srgbClr val="B0190F"/>
                </a:solidFill>
                <a:latin typeface="Arial"/>
                <a:cs typeface="Arial"/>
              </a:rPr>
              <a:t>coalescence:  </a:t>
            </a:r>
            <a:r>
              <a:rPr lang="en-US" sz="2400" b="1" dirty="0" err="1" smtClean="0">
                <a:solidFill>
                  <a:srgbClr val="B0190F"/>
                </a:solidFill>
                <a:latin typeface="Arial"/>
                <a:cs typeface="Arial"/>
              </a:rPr>
              <a:t>n</a:t>
            </a:r>
            <a:r>
              <a:rPr lang="en-US" sz="2400" b="1" baseline="-25000" dirty="0" err="1" smtClean="0">
                <a:solidFill>
                  <a:srgbClr val="B0190F"/>
                </a:solidFill>
                <a:latin typeface="Arial"/>
                <a:cs typeface="Arial"/>
              </a:rPr>
              <a:t>q</a:t>
            </a:r>
            <a:r>
              <a:rPr lang="en-US" sz="2400" b="1" dirty="0" smtClean="0">
                <a:solidFill>
                  <a:srgbClr val="B0190F"/>
                </a:solidFill>
                <a:latin typeface="Arial"/>
                <a:cs typeface="Arial"/>
              </a:rPr>
              <a:t>-scaling</a:t>
            </a:r>
            <a:endParaRPr lang="en-US" sz="2400" dirty="0">
              <a:latin typeface="Arial"/>
              <a:cs typeface="Arial"/>
            </a:endParaRPr>
          </a:p>
          <a:p>
            <a:endParaRPr lang="en-US" dirty="0"/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3600" b="1" dirty="0">
                <a:latin typeface="Arial"/>
                <a:cs typeface="Arial"/>
              </a:rPr>
              <a:t>Questions</a:t>
            </a:r>
            <a:r>
              <a:rPr lang="en-US" sz="3600" b="1" dirty="0" smtClean="0">
                <a:latin typeface="Arial"/>
                <a:cs typeface="Arial"/>
              </a:rPr>
              <a:t>:</a:t>
            </a:r>
          </a:p>
          <a:p>
            <a:r>
              <a:rPr lang="en-US" sz="2000" i="1" dirty="0" smtClean="0">
                <a:latin typeface="Arial"/>
                <a:cs typeface="Arial"/>
              </a:rPr>
              <a:t>	Has the thermalization reached, or how large is the </a:t>
            </a:r>
            <a:r>
              <a:rPr lang="en-US" sz="2000" b="1" i="1" dirty="0" err="1" smtClean="0">
                <a:solidFill>
                  <a:srgbClr val="FF0000"/>
                </a:solidFill>
                <a:latin typeface="Arial"/>
                <a:cs typeface="Arial"/>
              </a:rPr>
              <a:t>η</a:t>
            </a:r>
            <a:r>
              <a:rPr lang="en-US" sz="2000" b="1" i="1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000" i="1" dirty="0" smtClean="0">
                <a:latin typeface="Arial"/>
                <a:cs typeface="Arial"/>
              </a:rPr>
              <a:t>at RHIC?</a:t>
            </a:r>
          </a:p>
          <a:p>
            <a:endParaRPr lang="en-US" sz="2000" i="1" dirty="0" smtClean="0">
              <a:latin typeface="Arial"/>
              <a:cs typeface="Arial"/>
            </a:endParaRPr>
          </a:p>
          <a:p>
            <a:r>
              <a:rPr lang="en-US" sz="2000" i="1" dirty="0">
                <a:latin typeface="Arial"/>
                <a:cs typeface="Arial"/>
              </a:rPr>
              <a:t>	When (at which energy) does this transition happen?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	</a:t>
            </a:r>
            <a:r>
              <a:rPr lang="en-US" sz="2000" i="1" dirty="0">
                <a:latin typeface="Arial"/>
                <a:cs typeface="Arial"/>
              </a:rPr>
              <a:t>What does the QCD phase diagram look like?</a:t>
            </a:r>
            <a:endParaRPr lang="en-US" sz="20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2"/>
          <p:cNvSpPr>
            <a:spLocks noGrp="1" noChangeArrowheads="1"/>
          </p:cNvSpPr>
          <p:nvPr>
            <p:ph type="title"/>
          </p:nvPr>
        </p:nvSpPr>
        <p:spPr>
          <a:xfrm>
            <a:off x="2146300" y="76200"/>
            <a:ext cx="5316538" cy="533400"/>
          </a:xfrm>
        </p:spPr>
        <p:txBody>
          <a:bodyPr/>
          <a:lstStyle/>
          <a:p>
            <a:r>
              <a:rPr lang="en-US"/>
              <a:t>Pressure, Flow, …</a:t>
            </a:r>
            <a:endParaRPr lang="en-US" sz="2800" b="1"/>
          </a:p>
        </p:txBody>
      </p:sp>
      <p:sp>
        <p:nvSpPr>
          <p:cNvPr id="320515" name="Text Box 3"/>
          <p:cNvSpPr txBox="1">
            <a:spLocks noChangeArrowheads="1"/>
          </p:cNvSpPr>
          <p:nvPr/>
        </p:nvSpPr>
        <p:spPr bwMode="auto">
          <a:xfrm>
            <a:off x="762000" y="838200"/>
            <a:ext cx="7696200" cy="153888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buFont typeface="Symbol" pitchFamily="-107" charset="2"/>
              <a:buChar char=" "/>
            </a:pPr>
            <a:r>
              <a:rPr lang="en-US" sz="40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Symbol" pitchFamily="-107" charset="2"/>
              </a:rPr>
              <a:t>t</a:t>
            </a:r>
            <a:r>
              <a:rPr lang="en-US" sz="40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</a:rPr>
              <a:t>d</a:t>
            </a:r>
            <a:r>
              <a:rPr lang="en-US" sz="40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Symbol" pitchFamily="-107" charset="2"/>
              </a:rPr>
              <a:t>s</a:t>
            </a:r>
            <a:r>
              <a:rPr lang="en-US" sz="4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</a:rPr>
              <a:t> = </a:t>
            </a:r>
            <a:r>
              <a:rPr lang="en-US" sz="40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</a:rPr>
              <a:t>dU</a:t>
            </a:r>
            <a:r>
              <a:rPr lang="en-US" sz="4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</a:rPr>
              <a:t> + </a:t>
            </a:r>
            <a:r>
              <a:rPr lang="en-US" sz="40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</a:rPr>
              <a:t>pdV</a:t>
            </a:r>
            <a:r>
              <a:rPr lang="en-US" sz="4000" b="1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</a:rPr>
              <a:t> </a:t>
            </a:r>
          </a:p>
          <a:p>
            <a:pPr eaLnBrk="1" hangingPunct="1">
              <a:buFont typeface="Symbol" pitchFamily="-107" charset="2"/>
              <a:buChar char=" "/>
            </a:pPr>
            <a:endParaRPr lang="en-US" sz="1400" b="1" i="1" u="sng" dirty="0">
              <a:solidFill>
                <a:schemeClr val="bg1"/>
              </a:solidFill>
              <a:effectLst>
                <a:outerShdw blurRad="38100" dist="38100" dir="2700000" algn="tl">
                  <a:srgbClr val="808080"/>
                </a:outerShdw>
              </a:effectLst>
            </a:endParaRPr>
          </a:p>
          <a:p>
            <a:pPr algn="ctr" eaLnBrk="1" hangingPunct="1">
              <a:buFont typeface="Symbol" pitchFamily="-107" charset="2"/>
              <a:buNone/>
            </a:pPr>
            <a:r>
              <a:rPr lang="en-US" sz="2000" b="1" dirty="0" err="1">
                <a:solidFill>
                  <a:schemeClr val="bg1"/>
                </a:solidFill>
                <a:latin typeface="Symbol" pitchFamily="-107" charset="2"/>
              </a:rPr>
              <a:t>s</a:t>
            </a:r>
            <a:r>
              <a:rPr lang="en-US" sz="2000" dirty="0">
                <a:solidFill>
                  <a:schemeClr val="bg1"/>
                </a:solidFill>
              </a:rPr>
              <a:t>– 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entropy;    </a:t>
            </a:r>
            <a:r>
              <a:rPr lang="en-US" sz="2000" dirty="0" err="1">
                <a:solidFill>
                  <a:schemeClr val="bg1"/>
                </a:solidFill>
                <a:latin typeface="Arial"/>
                <a:cs typeface="Arial"/>
              </a:rPr>
              <a:t>p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 – pressure; U –</a:t>
            </a:r>
            <a:r>
              <a:rPr lang="en-US" sz="2000" dirty="0" smtClean="0">
                <a:solidFill>
                  <a:schemeClr val="bg1"/>
                </a:solidFill>
                <a:latin typeface="Arial"/>
                <a:cs typeface="Arial"/>
              </a:rPr>
              <a:t> internal energy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;     V – volume</a:t>
            </a:r>
          </a:p>
          <a:p>
            <a:pPr algn="ctr" eaLnBrk="1" hangingPunct="1">
              <a:buFont typeface="Symbol" pitchFamily="-107" charset="2"/>
              <a:buNone/>
            </a:pPr>
            <a:r>
              <a:rPr lang="en-US" sz="2000" b="1" dirty="0" err="1">
                <a:solidFill>
                  <a:schemeClr val="bg1"/>
                </a:solidFill>
                <a:latin typeface="Symbol" pitchFamily="-107" charset="2"/>
              </a:rPr>
              <a:t>t</a:t>
            </a:r>
            <a:r>
              <a:rPr lang="en-US" sz="2000" dirty="0">
                <a:solidFill>
                  <a:schemeClr val="bg1"/>
                </a:solidFill>
                <a:latin typeface="Symbol" pitchFamily="-107" charset="2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= </a:t>
            </a:r>
            <a:r>
              <a:rPr lang="en-US" sz="2000" dirty="0" err="1">
                <a:solidFill>
                  <a:schemeClr val="bg1"/>
                </a:solidFill>
                <a:latin typeface="Arial"/>
                <a:cs typeface="Arial"/>
              </a:rPr>
              <a:t>k</a:t>
            </a:r>
            <a:r>
              <a:rPr lang="en-US" sz="2000" baseline="-25000" dirty="0" err="1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lang="en-US" sz="2000" dirty="0" err="1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,  thermal energy per </a:t>
            </a:r>
            <a:r>
              <a:rPr lang="en-US" sz="2000" dirty="0" err="1">
                <a:solidFill>
                  <a:schemeClr val="bg1"/>
                </a:solidFill>
                <a:latin typeface="Arial"/>
                <a:cs typeface="Arial"/>
              </a:rPr>
              <a:t>dof</a:t>
            </a:r>
            <a:endParaRPr lang="en-US"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20516" name="Text Box 4" descr="Light downward diagonal"/>
          <p:cNvSpPr txBox="1">
            <a:spLocks noChangeArrowheads="1"/>
          </p:cNvSpPr>
          <p:nvPr/>
        </p:nvSpPr>
        <p:spPr bwMode="auto">
          <a:xfrm>
            <a:off x="644525" y="2972812"/>
            <a:ext cx="7889875" cy="3046988"/>
          </a:xfrm>
          <a:prstGeom prst="rect">
            <a:avLst/>
          </a:prstGeom>
          <a:pattFill prst="ltDnDiag">
            <a:fgClr>
              <a:srgbClr val="D6E4FF"/>
            </a:fgClr>
            <a:bgClr>
              <a:srgbClr val="FFFFFF"/>
            </a:bgClr>
          </a:pattFill>
          <a:ln w="9525">
            <a:solidFill>
              <a:srgbClr val="CC6600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lvl="1" eaLnBrk="1" hangingPunct="1"/>
            <a:r>
              <a:rPr lang="en-US" dirty="0">
                <a:latin typeface="Arial"/>
                <a:cs typeface="Arial"/>
              </a:rPr>
              <a:t>In high-energy nuclear collisions, </a:t>
            </a:r>
            <a:r>
              <a:rPr lang="en-US" i="1" dirty="0">
                <a:latin typeface="Arial"/>
                <a:cs typeface="Arial"/>
              </a:rPr>
              <a:t>interaction</a:t>
            </a:r>
            <a:r>
              <a:rPr lang="en-US" dirty="0">
                <a:latin typeface="Arial"/>
                <a:cs typeface="Arial"/>
              </a:rPr>
              <a:t> among </a:t>
            </a:r>
            <a:r>
              <a:rPr lang="en-US" i="1" dirty="0">
                <a:latin typeface="Arial"/>
                <a:cs typeface="Arial"/>
              </a:rPr>
              <a:t>constituents </a:t>
            </a:r>
            <a:r>
              <a:rPr lang="en-US" dirty="0">
                <a:latin typeface="Arial"/>
                <a:cs typeface="Arial"/>
              </a:rPr>
              <a:t>and </a:t>
            </a:r>
            <a:r>
              <a:rPr lang="en-US" i="1" dirty="0">
                <a:latin typeface="Arial"/>
                <a:cs typeface="Arial"/>
              </a:rPr>
              <a:t>density distribution</a:t>
            </a:r>
            <a:r>
              <a:rPr lang="en-US" dirty="0">
                <a:latin typeface="Arial"/>
                <a:cs typeface="Arial"/>
              </a:rPr>
              <a:t> will lead to:</a:t>
            </a:r>
          </a:p>
          <a:p>
            <a:pPr lvl="1" eaLnBrk="1" hangingPunct="1"/>
            <a:r>
              <a:rPr lang="en-US" dirty="0">
                <a:solidFill>
                  <a:srgbClr val="CC0000"/>
                </a:solidFill>
                <a:latin typeface="Arial"/>
                <a:cs typeface="Arial"/>
                <a:sym typeface="Symbol" pitchFamily="-107" charset="2"/>
              </a:rPr>
              <a:t>  </a:t>
            </a:r>
            <a:r>
              <a:rPr lang="en-US" sz="2800" b="1" i="1" dirty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  <a:sym typeface="Symbol" pitchFamily="-107" charset="2"/>
              </a:rPr>
              <a:t>pressure gradient  </a:t>
            </a:r>
            <a:r>
              <a:rPr lang="en-US" sz="2800" b="1" i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  <a:sym typeface="Symbol" pitchFamily="-107" charset="2"/>
              </a:rPr>
              <a:t></a:t>
            </a:r>
            <a:r>
              <a:rPr lang="en-US" sz="2800" b="1" i="1" dirty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  <a:sym typeface="Symbol" pitchFamily="-107" charset="2"/>
              </a:rPr>
              <a:t> collective flow</a:t>
            </a:r>
            <a:r>
              <a:rPr lang="en-US" dirty="0">
                <a:solidFill>
                  <a:srgbClr val="CC0000"/>
                </a:solidFill>
                <a:latin typeface="Arial"/>
                <a:cs typeface="Arial"/>
                <a:sym typeface="Symbol" pitchFamily="-107" charset="2"/>
              </a:rPr>
              <a:t> </a:t>
            </a:r>
          </a:p>
          <a:p>
            <a:pPr lvl="1" eaLnBrk="1" hangingPunct="1">
              <a:buFont typeface="Symbol" pitchFamily="-107" charset="2"/>
              <a:buNone/>
            </a:pPr>
            <a:endParaRPr lang="en-US" dirty="0">
              <a:solidFill>
                <a:srgbClr val="CC0000"/>
              </a:solidFill>
              <a:latin typeface="Arial"/>
              <a:cs typeface="Arial"/>
              <a:sym typeface="Symbol" pitchFamily="-107" charset="2"/>
            </a:endParaRPr>
          </a:p>
          <a:p>
            <a:pPr lvl="1" eaLnBrk="1" hangingPunct="1">
              <a:buFont typeface="Symbol" pitchFamily="-107" charset="2"/>
              <a:buNone/>
            </a:pPr>
            <a:r>
              <a:rPr lang="en-US" dirty="0" err="1">
                <a:latin typeface="Arial"/>
                <a:cs typeface="Arial"/>
                <a:sym typeface="Symbol" pitchFamily="-107" charset="2"/>
              </a:rPr>
              <a:t></a:t>
            </a:r>
            <a:r>
              <a:rPr lang="en-US" dirty="0">
                <a:solidFill>
                  <a:srgbClr val="CC0000"/>
                </a:solidFill>
                <a:latin typeface="Arial"/>
                <a:cs typeface="Arial"/>
                <a:sym typeface="Symbol" pitchFamily="-107" charset="2"/>
              </a:rPr>
              <a:t>   </a:t>
            </a:r>
            <a:r>
              <a:rPr lang="en-US" sz="2200" dirty="0">
                <a:latin typeface="Arial"/>
                <a:cs typeface="Arial"/>
                <a:sym typeface="Symbol" pitchFamily="-107" charset="2"/>
              </a:rPr>
              <a:t>number of degrees of freedom (</a:t>
            </a:r>
            <a:r>
              <a:rPr lang="en-US" sz="2200" dirty="0" err="1">
                <a:latin typeface="Arial"/>
                <a:cs typeface="Arial"/>
                <a:sym typeface="Symbol" pitchFamily="-107" charset="2"/>
              </a:rPr>
              <a:t>dof</a:t>
            </a:r>
            <a:r>
              <a:rPr lang="en-US" sz="2200" dirty="0">
                <a:latin typeface="Arial"/>
                <a:cs typeface="Arial"/>
                <a:sym typeface="Symbol" pitchFamily="-107" charset="2"/>
              </a:rPr>
              <a:t>)</a:t>
            </a:r>
            <a:endParaRPr lang="en-US" dirty="0">
              <a:latin typeface="Arial"/>
              <a:cs typeface="Arial"/>
              <a:sym typeface="Symbol" pitchFamily="-107" charset="2"/>
            </a:endParaRPr>
          </a:p>
          <a:p>
            <a:pPr lvl="1" eaLnBrk="1" hangingPunct="1">
              <a:buFont typeface="Symbol" pitchFamily="-107" charset="2"/>
              <a:buChar char="Û"/>
            </a:pPr>
            <a:r>
              <a:rPr lang="en-US" dirty="0">
                <a:latin typeface="Arial"/>
                <a:cs typeface="Arial"/>
                <a:sym typeface="Symbol" pitchFamily="-107" charset="2"/>
              </a:rPr>
              <a:t>   </a:t>
            </a:r>
            <a:r>
              <a:rPr lang="en-US" sz="2200" dirty="0">
                <a:latin typeface="Arial"/>
                <a:cs typeface="Arial"/>
                <a:sym typeface="Symbol" pitchFamily="-107" charset="2"/>
              </a:rPr>
              <a:t>Equation of State (EOS)</a:t>
            </a:r>
          </a:p>
          <a:p>
            <a:pPr lvl="1" eaLnBrk="1" hangingPunct="1">
              <a:buFont typeface="Symbol" pitchFamily="-107" charset="2"/>
              <a:buChar char="Û"/>
            </a:pPr>
            <a:r>
              <a:rPr lang="en-US" dirty="0">
                <a:latin typeface="Arial"/>
                <a:cs typeface="Arial"/>
              </a:rPr>
              <a:t>   </a:t>
            </a:r>
            <a:r>
              <a:rPr lang="en-US" sz="2200" dirty="0">
                <a:latin typeface="Arial"/>
                <a:cs typeface="Arial"/>
              </a:rPr>
              <a:t>No thermalization is needed – pressure gradient only depends on the</a:t>
            </a:r>
            <a:r>
              <a:rPr lang="en-US" sz="220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lang="en-US" sz="2200" b="1" i="1" dirty="0">
                <a:solidFill>
                  <a:schemeClr val="accent2"/>
                </a:solidFill>
                <a:latin typeface="Arial"/>
                <a:cs typeface="Arial"/>
              </a:rPr>
              <a:t>density gradient and interactions</a:t>
            </a:r>
            <a:r>
              <a:rPr lang="en-US" sz="2200" dirty="0">
                <a:solidFill>
                  <a:srgbClr val="CC0000"/>
                </a:solidFill>
                <a:latin typeface="Arial"/>
                <a:cs typeface="Arial"/>
              </a:rPr>
              <a:t>.</a:t>
            </a:r>
            <a:endParaRPr lang="en-US" sz="2200" dirty="0">
              <a:latin typeface="Arial"/>
              <a:cs typeface="Arial"/>
              <a:sym typeface="Symbol" pitchFamily="-107" charset="2"/>
            </a:endParaRPr>
          </a:p>
          <a:p>
            <a:pPr lvl="1" eaLnBrk="1" hangingPunct="1">
              <a:buFont typeface="Symbol" pitchFamily="-107" charset="2"/>
              <a:buNone/>
            </a:pPr>
            <a:r>
              <a:rPr lang="en-US" dirty="0" err="1">
                <a:latin typeface="Arial"/>
                <a:cs typeface="Arial"/>
                <a:sym typeface="Symbol" pitchFamily="-107" charset="2"/>
              </a:rPr>
              <a:t></a:t>
            </a:r>
            <a:r>
              <a:rPr lang="en-US" dirty="0">
                <a:latin typeface="Arial"/>
                <a:cs typeface="Arial"/>
                <a:sym typeface="Symbol" pitchFamily="-107" charset="2"/>
              </a:rPr>
              <a:t>   </a:t>
            </a:r>
            <a:r>
              <a:rPr lang="en-US" sz="2200" dirty="0">
                <a:latin typeface="Arial"/>
                <a:cs typeface="Arial"/>
                <a:sym typeface="Symbol" pitchFamily="-107" charset="2"/>
              </a:rPr>
              <a:t>Space-time-momentum correlations!</a:t>
            </a:r>
            <a:endParaRPr lang="en-US" i="1" dirty="0">
              <a:latin typeface="Arial"/>
              <a:cs typeface="Arial"/>
              <a:sym typeface="Symbol" pitchFamily="-107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90600" y="0"/>
            <a:ext cx="7696200" cy="685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Timescales of Expansion Dynamics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5923" name="Text Box 3"/>
          <p:cNvSpPr txBox="1">
            <a:spLocks noChangeArrowheads="1"/>
          </p:cNvSpPr>
          <p:nvPr/>
        </p:nvSpPr>
        <p:spPr bwMode="auto">
          <a:xfrm>
            <a:off x="762000" y="1295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Verdana" pitchFamily="-107" charset="0"/>
              </a:rPr>
              <a:t>microscopic view</a:t>
            </a:r>
          </a:p>
        </p:txBody>
      </p:sp>
      <p:sp>
        <p:nvSpPr>
          <p:cNvPr id="465924" name="Text Box 4"/>
          <p:cNvSpPr txBox="1">
            <a:spLocks noChangeArrowheads="1"/>
          </p:cNvSpPr>
          <p:nvPr/>
        </p:nvSpPr>
        <p:spPr bwMode="auto">
          <a:xfrm>
            <a:off x="5212993" y="1295400"/>
            <a:ext cx="332140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>
                <a:solidFill>
                  <a:srgbClr val="800000"/>
                </a:solidFill>
                <a:latin typeface="Verdana" pitchFamily="-107" charset="0"/>
              </a:rPr>
              <a:t>macroscopic view</a:t>
            </a:r>
          </a:p>
        </p:txBody>
      </p:sp>
      <p:sp>
        <p:nvSpPr>
          <p:cNvPr id="465925" name="Text Box 5"/>
          <p:cNvSpPr txBox="1">
            <a:spLocks noChangeArrowheads="1"/>
          </p:cNvSpPr>
          <p:nvPr/>
        </p:nvSpPr>
        <p:spPr bwMode="auto">
          <a:xfrm>
            <a:off x="4267200" y="1295400"/>
            <a:ext cx="769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Verdana" pitchFamily="-107" charset="0"/>
              </a:rPr>
              <a:t>vs</a:t>
            </a:r>
          </a:p>
        </p:txBody>
      </p:sp>
      <p:sp>
        <p:nvSpPr>
          <p:cNvPr id="465926" name="Text Box 6"/>
          <p:cNvSpPr txBox="1">
            <a:spLocks noChangeArrowheads="1"/>
          </p:cNvSpPr>
          <p:nvPr/>
        </p:nvSpPr>
        <p:spPr bwMode="auto">
          <a:xfrm>
            <a:off x="609600" y="4114800"/>
            <a:ext cx="3657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Verdana" pitchFamily="-107" charset="0"/>
              </a:rPr>
              <a:t>scattering rate</a:t>
            </a:r>
            <a:r>
              <a:rPr lang="en-US">
                <a:latin typeface="Helvetica Neue" pitchFamily="-107" charset="0"/>
              </a:rPr>
              <a:t>    </a:t>
            </a:r>
            <a:r>
              <a:rPr lang="en-US" sz="2800" i="1">
                <a:latin typeface="Symbol" pitchFamily="-107" charset="2"/>
                <a:sym typeface="Symbol" pitchFamily="-107" charset="2"/>
              </a:rPr>
              <a:t>n</a:t>
            </a:r>
            <a:r>
              <a:rPr lang="en-US" sz="2800" i="1" baseline="-25000">
                <a:latin typeface="Helvetica Neue" pitchFamily="-107" charset="0"/>
                <a:sym typeface="Symbol" pitchFamily="-107" charset="2"/>
              </a:rPr>
              <a:t>ab </a:t>
            </a:r>
            <a:r>
              <a:rPr lang="en-US" sz="2800" i="1">
                <a:latin typeface="Helvetica Neue" pitchFamily="-107" charset="0"/>
                <a:sym typeface="Symbol" pitchFamily="-107" charset="2"/>
              </a:rPr>
              <a:t>~</a:t>
            </a:r>
          </a:p>
        </p:txBody>
      </p:sp>
      <p:sp>
        <p:nvSpPr>
          <p:cNvPr id="465927" name="Text Box 7"/>
          <p:cNvSpPr txBox="1">
            <a:spLocks noChangeArrowheads="1"/>
          </p:cNvSpPr>
          <p:nvPr/>
        </p:nvSpPr>
        <p:spPr bwMode="auto">
          <a:xfrm>
            <a:off x="5410200" y="4267200"/>
            <a:ext cx="3505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Verdana" pitchFamily="-107" charset="0"/>
              </a:rPr>
              <a:t>expansion rate</a:t>
            </a:r>
            <a:r>
              <a:rPr lang="en-US">
                <a:latin typeface="Helvetica Neue" pitchFamily="-107" charset="0"/>
              </a:rPr>
              <a:t>  </a:t>
            </a:r>
            <a:r>
              <a:rPr lang="en-US" sz="2800" i="1">
                <a:latin typeface="Helvetica Neue" pitchFamily="-107" charset="0"/>
                <a:sym typeface="Symbol" pitchFamily="-107" charset="2"/>
              </a:rPr>
              <a:t></a:t>
            </a:r>
            <a:r>
              <a:rPr lang="en-US" sz="2800" i="1" baseline="-25000">
                <a:latin typeface="Symbol" pitchFamily="-107" charset="2"/>
              </a:rPr>
              <a:t>m </a:t>
            </a:r>
            <a:r>
              <a:rPr lang="en-US" sz="2800" i="1">
                <a:latin typeface="Times" pitchFamily="-107" charset="0"/>
              </a:rPr>
              <a:t>u</a:t>
            </a:r>
            <a:r>
              <a:rPr lang="en-US" sz="2800" i="1" baseline="30000">
                <a:latin typeface="Symbol" pitchFamily="-107" charset="2"/>
              </a:rPr>
              <a:t>m</a:t>
            </a:r>
            <a:endParaRPr lang="en-US">
              <a:latin typeface="Helvetica Neue" pitchFamily="-107" charset="0"/>
            </a:endParaRPr>
          </a:p>
        </p:txBody>
      </p:sp>
      <p:sp>
        <p:nvSpPr>
          <p:cNvPr id="465928" name="Text Box 8"/>
          <p:cNvSpPr txBox="1">
            <a:spLocks noChangeArrowheads="1"/>
          </p:cNvSpPr>
          <p:nvPr/>
        </p:nvSpPr>
        <p:spPr bwMode="auto">
          <a:xfrm>
            <a:off x="5410200" y="4724400"/>
            <a:ext cx="3276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Helvetica Neue" pitchFamily="-107" charset="0"/>
              </a:rPr>
              <a:t> </a:t>
            </a:r>
            <a:r>
              <a:rPr lang="en-US">
                <a:latin typeface="Verdana" pitchFamily="-107" charset="0"/>
              </a:rPr>
              <a:t> dilution rate </a:t>
            </a:r>
            <a:r>
              <a:rPr lang="en-US">
                <a:latin typeface="Helvetica Neue" pitchFamily="-107" charset="0"/>
              </a:rPr>
              <a:t>    </a:t>
            </a:r>
            <a:r>
              <a:rPr lang="en-US" sz="2800" i="1">
                <a:latin typeface="Helvetica Neue" pitchFamily="-107" charset="0"/>
                <a:sym typeface="Symbol" pitchFamily="-107" charset="2"/>
              </a:rPr>
              <a:t></a:t>
            </a:r>
            <a:r>
              <a:rPr lang="en-US" sz="2800" i="1" baseline="-25000">
                <a:latin typeface="Symbol" pitchFamily="-107" charset="2"/>
              </a:rPr>
              <a:t>t </a:t>
            </a:r>
            <a:r>
              <a:rPr lang="en-US" sz="2800" i="1">
                <a:latin typeface="Times" pitchFamily="-107" charset="0"/>
              </a:rPr>
              <a:t>s</a:t>
            </a:r>
            <a:endParaRPr lang="en-US" sz="2800" baseline="30000">
              <a:latin typeface="Symbol" pitchFamily="-107" charset="2"/>
            </a:endParaRPr>
          </a:p>
        </p:txBody>
      </p:sp>
      <p:sp>
        <p:nvSpPr>
          <p:cNvPr id="465929" name="Text Box 9"/>
          <p:cNvSpPr txBox="1">
            <a:spLocks noChangeArrowheads="1"/>
          </p:cNvSpPr>
          <p:nvPr/>
        </p:nvSpPr>
        <p:spPr bwMode="auto">
          <a:xfrm>
            <a:off x="457200" y="5688012"/>
            <a:ext cx="8458200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60000"/>
              </a:lnSpc>
              <a:spcBef>
                <a:spcPct val="50000"/>
              </a:spcBef>
            </a:pPr>
            <a:r>
              <a:rPr lang="en-US" dirty="0">
                <a:latin typeface="Verdana" pitchFamily="-107" charset="0"/>
              </a:rPr>
              <a:t>A macroscopic treatment requires that the </a:t>
            </a:r>
          </a:p>
          <a:p>
            <a:pPr algn="ctr">
              <a:lnSpc>
                <a:spcPct val="60000"/>
              </a:lnSpc>
              <a:spcBef>
                <a:spcPct val="50000"/>
              </a:spcBef>
            </a:pPr>
            <a:r>
              <a:rPr lang="en-US" dirty="0">
                <a:latin typeface="Verdana" pitchFamily="-107" charset="0"/>
              </a:rPr>
              <a:t>scattering rate is larger than macroscopic rates</a:t>
            </a:r>
          </a:p>
        </p:txBody>
      </p:sp>
      <p:graphicFrame>
        <p:nvGraphicFramePr>
          <p:cNvPr id="465930" name="Object 10"/>
          <p:cNvGraphicFramePr>
            <a:graphicFrameLocks noChangeAspect="1"/>
          </p:cNvGraphicFramePr>
          <p:nvPr/>
        </p:nvGraphicFramePr>
        <p:xfrm>
          <a:off x="228600" y="4572000"/>
          <a:ext cx="4495800" cy="731838"/>
        </p:xfrm>
        <a:graphic>
          <a:graphicData uri="http://schemas.openxmlformats.org/presentationml/2006/ole">
            <p:oleObj spid="_x0000_s69634" name="Equation" r:id="rId4" imgW="2578100" imgH="419100" progId="Equation.3">
              <p:embed/>
            </p:oleObj>
          </a:graphicData>
        </a:graphic>
      </p:graphicFrame>
      <p:sp>
        <p:nvSpPr>
          <p:cNvPr id="465931" name="Oval 11"/>
          <p:cNvSpPr>
            <a:spLocks noChangeArrowheads="1"/>
          </p:cNvSpPr>
          <p:nvPr/>
        </p:nvSpPr>
        <p:spPr bwMode="auto">
          <a:xfrm>
            <a:off x="5105400" y="1905000"/>
            <a:ext cx="3581400" cy="2286000"/>
          </a:xfrm>
          <a:prstGeom prst="ellipse">
            <a:avLst/>
          </a:prstGeom>
          <a:gradFill rotWithShape="0">
            <a:gsLst>
              <a:gs pos="0">
                <a:srgbClr val="FF0000"/>
              </a:gs>
              <a:gs pos="100000">
                <a:srgbClr val="292EEE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5932" name="Oval 12"/>
          <p:cNvSpPr>
            <a:spLocks noChangeArrowheads="1"/>
          </p:cNvSpPr>
          <p:nvPr/>
        </p:nvSpPr>
        <p:spPr bwMode="auto">
          <a:xfrm>
            <a:off x="5486400" y="2133600"/>
            <a:ext cx="2819400" cy="18288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5933" name="Oval 13"/>
          <p:cNvSpPr>
            <a:spLocks noChangeArrowheads="1"/>
          </p:cNvSpPr>
          <p:nvPr/>
        </p:nvSpPr>
        <p:spPr bwMode="auto">
          <a:xfrm>
            <a:off x="5715000" y="2362200"/>
            <a:ext cx="2362200" cy="13716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5934" name="Oval 14"/>
          <p:cNvSpPr>
            <a:spLocks noChangeArrowheads="1"/>
          </p:cNvSpPr>
          <p:nvPr/>
        </p:nvSpPr>
        <p:spPr bwMode="auto">
          <a:xfrm>
            <a:off x="6007100" y="2552700"/>
            <a:ext cx="1752600" cy="9906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5935" name="AutoShape 15"/>
          <p:cNvSpPr>
            <a:spLocks noChangeArrowheads="1"/>
          </p:cNvSpPr>
          <p:nvPr/>
        </p:nvSpPr>
        <p:spPr bwMode="auto">
          <a:xfrm rot="-8170222">
            <a:off x="5257800" y="2209800"/>
            <a:ext cx="533400" cy="457200"/>
          </a:xfrm>
          <a:prstGeom prst="rightArrow">
            <a:avLst>
              <a:gd name="adj1" fmla="val 53694"/>
              <a:gd name="adj2" fmla="val 42675"/>
            </a:avLst>
          </a:prstGeom>
          <a:solidFill>
            <a:srgbClr val="FF9900">
              <a:alpha val="45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5936" name="AutoShape 16"/>
          <p:cNvSpPr>
            <a:spLocks noChangeArrowheads="1"/>
          </p:cNvSpPr>
          <p:nvPr/>
        </p:nvSpPr>
        <p:spPr bwMode="auto">
          <a:xfrm rot="-8170222" flipH="1" flipV="1">
            <a:off x="8001000" y="3429000"/>
            <a:ext cx="533400" cy="457200"/>
          </a:xfrm>
          <a:prstGeom prst="rightArrow">
            <a:avLst>
              <a:gd name="adj1" fmla="val 53694"/>
              <a:gd name="adj2" fmla="val 42675"/>
            </a:avLst>
          </a:prstGeom>
          <a:solidFill>
            <a:srgbClr val="FF9900">
              <a:alpha val="45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5937" name="AutoShape 17"/>
          <p:cNvSpPr>
            <a:spLocks noChangeArrowheads="1"/>
          </p:cNvSpPr>
          <p:nvPr/>
        </p:nvSpPr>
        <p:spPr bwMode="auto">
          <a:xfrm rot="-13570222">
            <a:off x="5295900" y="3467100"/>
            <a:ext cx="533400" cy="457200"/>
          </a:xfrm>
          <a:prstGeom prst="rightArrow">
            <a:avLst>
              <a:gd name="adj1" fmla="val 53694"/>
              <a:gd name="adj2" fmla="val 42675"/>
            </a:avLst>
          </a:prstGeom>
          <a:solidFill>
            <a:srgbClr val="FF9900">
              <a:alpha val="45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5938" name="AutoShape 18"/>
          <p:cNvSpPr>
            <a:spLocks noChangeArrowheads="1"/>
          </p:cNvSpPr>
          <p:nvPr/>
        </p:nvSpPr>
        <p:spPr bwMode="auto">
          <a:xfrm rot="8170222" flipH="1">
            <a:off x="8001000" y="2209800"/>
            <a:ext cx="533400" cy="457200"/>
          </a:xfrm>
          <a:prstGeom prst="rightArrow">
            <a:avLst>
              <a:gd name="adj1" fmla="val 53694"/>
              <a:gd name="adj2" fmla="val 42675"/>
            </a:avLst>
          </a:prstGeom>
          <a:solidFill>
            <a:srgbClr val="FF9900">
              <a:alpha val="45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5939" name="Text Box 19"/>
          <p:cNvSpPr txBox="1">
            <a:spLocks noChangeArrowheads="1"/>
          </p:cNvSpPr>
          <p:nvPr/>
        </p:nvSpPr>
        <p:spPr bwMode="auto">
          <a:xfrm>
            <a:off x="5562600" y="1828800"/>
            <a:ext cx="5016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i="1">
                <a:latin typeface="Times" pitchFamily="-107" charset="0"/>
              </a:rPr>
              <a:t>u</a:t>
            </a:r>
            <a:r>
              <a:rPr lang="en-US" sz="2800" i="1" baseline="30000">
                <a:latin typeface="Symbol" pitchFamily="-107" charset="2"/>
              </a:rPr>
              <a:t>m</a:t>
            </a:r>
          </a:p>
        </p:txBody>
      </p:sp>
      <p:sp>
        <p:nvSpPr>
          <p:cNvPr id="465940" name="Line 20"/>
          <p:cNvSpPr>
            <a:spLocks noChangeShapeType="1"/>
          </p:cNvSpPr>
          <p:nvPr/>
        </p:nvSpPr>
        <p:spPr bwMode="auto">
          <a:xfrm>
            <a:off x="6689725" y="3221038"/>
            <a:ext cx="6254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5941" name="Line 21"/>
          <p:cNvSpPr>
            <a:spLocks noChangeShapeType="1"/>
          </p:cNvSpPr>
          <p:nvPr/>
        </p:nvSpPr>
        <p:spPr bwMode="auto">
          <a:xfrm flipV="1">
            <a:off x="6689725" y="2716213"/>
            <a:ext cx="0" cy="5048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5942" name="Freeform 22"/>
          <p:cNvSpPr>
            <a:spLocks/>
          </p:cNvSpPr>
          <p:nvPr/>
        </p:nvSpPr>
        <p:spPr bwMode="auto">
          <a:xfrm>
            <a:off x="6794500" y="2716213"/>
            <a:ext cx="520700" cy="4206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8" y="96"/>
              </a:cxn>
              <a:cxn ang="0">
                <a:pos x="192" y="144"/>
              </a:cxn>
            </a:cxnLst>
            <a:rect l="0" t="0" r="r" b="b"/>
            <a:pathLst>
              <a:path w="192" h="144">
                <a:moveTo>
                  <a:pt x="0" y="0"/>
                </a:moveTo>
                <a:cubicBezTo>
                  <a:pt x="8" y="36"/>
                  <a:pt x="16" y="72"/>
                  <a:pt x="48" y="96"/>
                </a:cubicBezTo>
                <a:cubicBezTo>
                  <a:pt x="80" y="120"/>
                  <a:pt x="168" y="136"/>
                  <a:pt x="192" y="144"/>
                </a:cubicBezTo>
              </a:path>
            </a:pathLst>
          </a:custGeom>
          <a:noFill/>
          <a:ln w="158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5943" name="Text Box 23"/>
          <p:cNvSpPr txBox="1">
            <a:spLocks noChangeArrowheads="1"/>
          </p:cNvSpPr>
          <p:nvPr/>
        </p:nvSpPr>
        <p:spPr bwMode="auto">
          <a:xfrm>
            <a:off x="6400800" y="2590800"/>
            <a:ext cx="2857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Helvetica Neue" pitchFamily="-107" charset="0"/>
              </a:rPr>
              <a:t>T</a:t>
            </a:r>
          </a:p>
        </p:txBody>
      </p:sp>
      <p:sp>
        <p:nvSpPr>
          <p:cNvPr id="465944" name="Text Box 24"/>
          <p:cNvSpPr txBox="1">
            <a:spLocks noChangeArrowheads="1"/>
          </p:cNvSpPr>
          <p:nvPr/>
        </p:nvSpPr>
        <p:spPr bwMode="auto">
          <a:xfrm>
            <a:off x="7010400" y="3200400"/>
            <a:ext cx="3286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Helvetica Neue" pitchFamily="-107" charset="0"/>
              </a:rPr>
              <a:t>t</a:t>
            </a: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533400" y="1828800"/>
            <a:ext cx="3581400" cy="2286000"/>
            <a:chOff x="336" y="1152"/>
            <a:chExt cx="2256" cy="1440"/>
          </a:xfrm>
        </p:grpSpPr>
        <p:sp>
          <p:nvSpPr>
            <p:cNvPr id="465946" name="Oval 26"/>
            <p:cNvSpPr>
              <a:spLocks noChangeArrowheads="1"/>
            </p:cNvSpPr>
            <p:nvPr/>
          </p:nvSpPr>
          <p:spPr bwMode="auto">
            <a:xfrm>
              <a:off x="336" y="1152"/>
              <a:ext cx="2256" cy="14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292EEE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947" name="Oval 27"/>
            <p:cNvSpPr>
              <a:spLocks noChangeArrowheads="1"/>
            </p:cNvSpPr>
            <p:nvPr/>
          </p:nvSpPr>
          <p:spPr bwMode="auto">
            <a:xfrm>
              <a:off x="1632" y="2016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FFFF00">
                    <a:gamma/>
                    <a:shade val="34510"/>
                    <a:invGamma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948" name="Oval 28"/>
            <p:cNvSpPr>
              <a:spLocks noChangeArrowheads="1"/>
            </p:cNvSpPr>
            <p:nvPr/>
          </p:nvSpPr>
          <p:spPr bwMode="auto">
            <a:xfrm>
              <a:off x="1200" y="1776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00FF00"/>
                </a:gs>
                <a:gs pos="100000">
                  <a:srgbClr val="00FF00">
                    <a:gamma/>
                    <a:shade val="34510"/>
                    <a:invGamma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949" name="Oval 29"/>
            <p:cNvSpPr>
              <a:spLocks noChangeArrowheads="1"/>
            </p:cNvSpPr>
            <p:nvPr/>
          </p:nvSpPr>
          <p:spPr bwMode="auto">
            <a:xfrm>
              <a:off x="1728" y="139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FF6600"/>
                </a:gs>
                <a:gs pos="100000">
                  <a:srgbClr val="FF6600">
                    <a:gamma/>
                    <a:shade val="34510"/>
                    <a:invGamma/>
                  </a:srgb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950" name="Line 30"/>
            <p:cNvSpPr>
              <a:spLocks noChangeShapeType="1"/>
            </p:cNvSpPr>
            <p:nvPr/>
          </p:nvSpPr>
          <p:spPr bwMode="auto">
            <a:xfrm flipV="1">
              <a:off x="1960" y="1556"/>
              <a:ext cx="192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951" name="Line 31"/>
            <p:cNvSpPr>
              <a:spLocks noChangeShapeType="1"/>
            </p:cNvSpPr>
            <p:nvPr/>
          </p:nvSpPr>
          <p:spPr bwMode="auto">
            <a:xfrm flipH="1">
              <a:off x="616" y="1864"/>
              <a:ext cx="19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952" name="Line 32"/>
            <p:cNvSpPr>
              <a:spLocks noChangeShapeType="1"/>
            </p:cNvSpPr>
            <p:nvPr/>
          </p:nvSpPr>
          <p:spPr bwMode="auto">
            <a:xfrm flipH="1">
              <a:off x="940" y="2184"/>
              <a:ext cx="264" cy="1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953" name="Oval 33"/>
            <p:cNvSpPr>
              <a:spLocks noChangeArrowheads="1"/>
            </p:cNvSpPr>
            <p:nvPr/>
          </p:nvSpPr>
          <p:spPr bwMode="auto">
            <a:xfrm>
              <a:off x="1200" y="211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FF6600"/>
                </a:gs>
                <a:gs pos="100000">
                  <a:srgbClr val="FF6600">
                    <a:gamma/>
                    <a:shade val="34510"/>
                    <a:invGamma/>
                  </a:srgb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954" name="Oval 34"/>
            <p:cNvSpPr>
              <a:spLocks noChangeArrowheads="1"/>
            </p:cNvSpPr>
            <p:nvPr/>
          </p:nvSpPr>
          <p:spPr bwMode="auto">
            <a:xfrm>
              <a:off x="1680" y="1584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FF6600"/>
                </a:gs>
                <a:gs pos="100000">
                  <a:srgbClr val="FF6600">
                    <a:gamma/>
                    <a:shade val="34510"/>
                    <a:invGamma/>
                  </a:srgb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955" name="Oval 35"/>
            <p:cNvSpPr>
              <a:spLocks noChangeArrowheads="1"/>
            </p:cNvSpPr>
            <p:nvPr/>
          </p:nvSpPr>
          <p:spPr bwMode="auto">
            <a:xfrm>
              <a:off x="2016" y="2016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FFFF00">
                    <a:gamma/>
                    <a:shade val="34510"/>
                    <a:invGamma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956" name="Oval 36"/>
            <p:cNvSpPr>
              <a:spLocks noChangeArrowheads="1"/>
            </p:cNvSpPr>
            <p:nvPr/>
          </p:nvSpPr>
          <p:spPr bwMode="auto">
            <a:xfrm>
              <a:off x="912" y="2016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FFFF00">
                    <a:gamma/>
                    <a:shade val="34510"/>
                    <a:invGamma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957" name="Oval 37"/>
            <p:cNvSpPr>
              <a:spLocks noChangeArrowheads="1"/>
            </p:cNvSpPr>
            <p:nvPr/>
          </p:nvSpPr>
          <p:spPr bwMode="auto">
            <a:xfrm>
              <a:off x="1584" y="1776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00FF00"/>
                </a:gs>
                <a:gs pos="100000">
                  <a:srgbClr val="00FF00">
                    <a:gamma/>
                    <a:shade val="34510"/>
                    <a:invGamma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958" name="Oval 38"/>
            <p:cNvSpPr>
              <a:spLocks noChangeArrowheads="1"/>
            </p:cNvSpPr>
            <p:nvPr/>
          </p:nvSpPr>
          <p:spPr bwMode="auto">
            <a:xfrm>
              <a:off x="1392" y="1584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00FF00"/>
                </a:gs>
                <a:gs pos="100000">
                  <a:srgbClr val="00FF00">
                    <a:gamma/>
                    <a:shade val="34510"/>
                    <a:invGamma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959" name="Oval 39"/>
            <p:cNvSpPr>
              <a:spLocks noChangeArrowheads="1"/>
            </p:cNvSpPr>
            <p:nvPr/>
          </p:nvSpPr>
          <p:spPr bwMode="auto">
            <a:xfrm>
              <a:off x="1152" y="1536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FF6600"/>
                </a:gs>
                <a:gs pos="100000">
                  <a:srgbClr val="FF6600">
                    <a:gamma/>
                    <a:shade val="34510"/>
                    <a:invGamma/>
                  </a:srgb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960" name="Oval 40"/>
            <p:cNvSpPr>
              <a:spLocks noChangeArrowheads="1"/>
            </p:cNvSpPr>
            <p:nvPr/>
          </p:nvSpPr>
          <p:spPr bwMode="auto">
            <a:xfrm>
              <a:off x="1776" y="2256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FF6600"/>
                </a:gs>
                <a:gs pos="100000">
                  <a:srgbClr val="FF6600">
                    <a:gamma/>
                    <a:shade val="34510"/>
                    <a:invGamma/>
                  </a:srgb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961" name="Oval 41"/>
            <p:cNvSpPr>
              <a:spLocks noChangeArrowheads="1"/>
            </p:cNvSpPr>
            <p:nvPr/>
          </p:nvSpPr>
          <p:spPr bwMode="auto">
            <a:xfrm>
              <a:off x="1440" y="1488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FFFF00">
                    <a:gamma/>
                    <a:shade val="34510"/>
                    <a:invGamma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962" name="Oval 42"/>
            <p:cNvSpPr>
              <a:spLocks noChangeArrowheads="1"/>
            </p:cNvSpPr>
            <p:nvPr/>
          </p:nvSpPr>
          <p:spPr bwMode="auto">
            <a:xfrm>
              <a:off x="1392" y="1968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FFFF00">
                    <a:gamma/>
                    <a:shade val="34510"/>
                    <a:invGamma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963" name="Oval 43"/>
            <p:cNvSpPr>
              <a:spLocks noChangeArrowheads="1"/>
            </p:cNvSpPr>
            <p:nvPr/>
          </p:nvSpPr>
          <p:spPr bwMode="auto">
            <a:xfrm>
              <a:off x="1728" y="211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00FF00"/>
                </a:gs>
                <a:gs pos="100000">
                  <a:srgbClr val="00FF00">
                    <a:gamma/>
                    <a:shade val="34510"/>
                    <a:invGamma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964" name="Oval 44"/>
            <p:cNvSpPr>
              <a:spLocks noChangeArrowheads="1"/>
            </p:cNvSpPr>
            <p:nvPr/>
          </p:nvSpPr>
          <p:spPr bwMode="auto">
            <a:xfrm>
              <a:off x="960" y="1584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00FF00"/>
                </a:gs>
                <a:gs pos="100000">
                  <a:srgbClr val="00FF00">
                    <a:gamma/>
                    <a:shade val="34510"/>
                    <a:invGamma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965" name="Oval 45"/>
            <p:cNvSpPr>
              <a:spLocks noChangeArrowheads="1"/>
            </p:cNvSpPr>
            <p:nvPr/>
          </p:nvSpPr>
          <p:spPr bwMode="auto">
            <a:xfrm>
              <a:off x="1584" y="2208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FFFF00">
                    <a:gamma/>
                    <a:shade val="34510"/>
                    <a:invGamma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966" name="Oval 46"/>
            <p:cNvSpPr>
              <a:spLocks noChangeArrowheads="1"/>
            </p:cNvSpPr>
            <p:nvPr/>
          </p:nvSpPr>
          <p:spPr bwMode="auto">
            <a:xfrm>
              <a:off x="1872" y="163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FFFF00">
                    <a:gamma/>
                    <a:shade val="34510"/>
                    <a:invGamma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967" name="Oval 47"/>
            <p:cNvSpPr>
              <a:spLocks noChangeArrowheads="1"/>
            </p:cNvSpPr>
            <p:nvPr/>
          </p:nvSpPr>
          <p:spPr bwMode="auto">
            <a:xfrm>
              <a:off x="1392" y="1776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FF6600"/>
                </a:gs>
                <a:gs pos="100000">
                  <a:srgbClr val="FF6600">
                    <a:gamma/>
                    <a:shade val="34510"/>
                    <a:invGamma/>
                  </a:srgb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968" name="Oval 48"/>
            <p:cNvSpPr>
              <a:spLocks noChangeArrowheads="1"/>
            </p:cNvSpPr>
            <p:nvPr/>
          </p:nvSpPr>
          <p:spPr bwMode="auto">
            <a:xfrm>
              <a:off x="2064" y="1824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00FF00"/>
                </a:gs>
                <a:gs pos="100000">
                  <a:srgbClr val="00FF00">
                    <a:gamma/>
                    <a:shade val="34510"/>
                    <a:invGamma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969" name="Oval 49"/>
            <p:cNvSpPr>
              <a:spLocks noChangeArrowheads="1"/>
            </p:cNvSpPr>
            <p:nvPr/>
          </p:nvSpPr>
          <p:spPr bwMode="auto">
            <a:xfrm>
              <a:off x="1392" y="2208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00FF00"/>
                </a:gs>
                <a:gs pos="100000">
                  <a:srgbClr val="00FF00">
                    <a:gamma/>
                    <a:shade val="34510"/>
                    <a:invGamma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970" name="Oval 50"/>
            <p:cNvSpPr>
              <a:spLocks noChangeArrowheads="1"/>
            </p:cNvSpPr>
            <p:nvPr/>
          </p:nvSpPr>
          <p:spPr bwMode="auto">
            <a:xfrm>
              <a:off x="816" y="1824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FF6600"/>
                </a:gs>
                <a:gs pos="100000">
                  <a:srgbClr val="FF6600">
                    <a:gamma/>
                    <a:shade val="34510"/>
                    <a:invGamma/>
                  </a:srgb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971" name="Line 51"/>
            <p:cNvSpPr>
              <a:spLocks noChangeShapeType="1"/>
            </p:cNvSpPr>
            <p:nvPr/>
          </p:nvSpPr>
          <p:spPr bwMode="auto">
            <a:xfrm rot="-1288059">
              <a:off x="1664" y="1776"/>
              <a:ext cx="19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972" name="Line 52"/>
            <p:cNvSpPr>
              <a:spLocks noChangeShapeType="1"/>
            </p:cNvSpPr>
            <p:nvPr/>
          </p:nvSpPr>
          <p:spPr bwMode="auto">
            <a:xfrm>
              <a:off x="2160" y="1872"/>
              <a:ext cx="19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973" name="Line 53"/>
            <p:cNvSpPr>
              <a:spLocks noChangeShapeType="1"/>
            </p:cNvSpPr>
            <p:nvPr/>
          </p:nvSpPr>
          <p:spPr bwMode="auto">
            <a:xfrm rot="-1965833">
              <a:off x="2086" y="1976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974" name="Line 54"/>
            <p:cNvSpPr>
              <a:spLocks noChangeShapeType="1"/>
            </p:cNvSpPr>
            <p:nvPr/>
          </p:nvSpPr>
          <p:spPr bwMode="auto">
            <a:xfrm flipH="1" flipV="1">
              <a:off x="1118" y="1696"/>
              <a:ext cx="96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975" name="Line 55"/>
            <p:cNvSpPr>
              <a:spLocks noChangeShapeType="1"/>
            </p:cNvSpPr>
            <p:nvPr/>
          </p:nvSpPr>
          <p:spPr bwMode="auto">
            <a:xfrm flipH="1" flipV="1">
              <a:off x="1202" y="1944"/>
              <a:ext cx="192" cy="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976" name="Line 56"/>
            <p:cNvSpPr>
              <a:spLocks noChangeShapeType="1"/>
            </p:cNvSpPr>
            <p:nvPr/>
          </p:nvSpPr>
          <p:spPr bwMode="auto">
            <a:xfrm rot="1098507">
              <a:off x="1853" y="2370"/>
              <a:ext cx="2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977" name="Line 57"/>
            <p:cNvSpPr>
              <a:spLocks noChangeShapeType="1"/>
            </p:cNvSpPr>
            <p:nvPr/>
          </p:nvSpPr>
          <p:spPr bwMode="auto">
            <a:xfrm rot="1098507" flipV="1">
              <a:off x="1240" y="1380"/>
              <a:ext cx="21" cy="16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978" name="Line 58"/>
            <p:cNvSpPr>
              <a:spLocks noChangeShapeType="1"/>
            </p:cNvSpPr>
            <p:nvPr/>
          </p:nvSpPr>
          <p:spPr bwMode="auto">
            <a:xfrm rot="1098507" flipH="1" flipV="1">
              <a:off x="1396" y="1337"/>
              <a:ext cx="96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979" name="Line 59"/>
            <p:cNvSpPr>
              <a:spLocks noChangeShapeType="1"/>
            </p:cNvSpPr>
            <p:nvPr/>
          </p:nvSpPr>
          <p:spPr bwMode="auto">
            <a:xfrm rot="1098507" flipV="1">
              <a:off x="1824" y="1408"/>
              <a:ext cx="144" cy="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980" name="Line 60"/>
            <p:cNvSpPr>
              <a:spLocks noChangeShapeType="1"/>
            </p:cNvSpPr>
            <p:nvPr/>
          </p:nvSpPr>
          <p:spPr bwMode="auto">
            <a:xfrm rot="1098507">
              <a:off x="1622" y="2315"/>
              <a:ext cx="96" cy="12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981" name="Line 61"/>
            <p:cNvSpPr>
              <a:spLocks noChangeShapeType="1"/>
            </p:cNvSpPr>
            <p:nvPr/>
          </p:nvSpPr>
          <p:spPr bwMode="auto">
            <a:xfrm rot="1098507">
              <a:off x="1447" y="2314"/>
              <a:ext cx="192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982" name="Line 62"/>
            <p:cNvSpPr>
              <a:spLocks noChangeShapeType="1"/>
            </p:cNvSpPr>
            <p:nvPr/>
          </p:nvSpPr>
          <p:spPr bwMode="auto">
            <a:xfrm rot="1098507" flipH="1" flipV="1">
              <a:off x="1632" y="1916"/>
              <a:ext cx="48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983" name="Line 63"/>
            <p:cNvSpPr>
              <a:spLocks noChangeShapeType="1"/>
            </p:cNvSpPr>
            <p:nvPr/>
          </p:nvSpPr>
          <p:spPr bwMode="auto">
            <a:xfrm rot="1098507" flipH="1" flipV="1">
              <a:off x="932" y="1388"/>
              <a:ext cx="98" cy="1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984" name="Line 64"/>
            <p:cNvSpPr>
              <a:spLocks noChangeShapeType="1"/>
            </p:cNvSpPr>
            <p:nvPr/>
          </p:nvSpPr>
          <p:spPr bwMode="auto">
            <a:xfrm rot="1098507">
              <a:off x="920" y="2104"/>
              <a:ext cx="0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985" name="Oval 65"/>
            <p:cNvSpPr>
              <a:spLocks noChangeArrowheads="1"/>
            </p:cNvSpPr>
            <p:nvPr/>
          </p:nvSpPr>
          <p:spPr bwMode="auto">
            <a:xfrm>
              <a:off x="1488" y="187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FF6600"/>
                </a:gs>
                <a:gs pos="100000">
                  <a:srgbClr val="FF6600">
                    <a:gamma/>
                    <a:shade val="34510"/>
                    <a:invGamma/>
                  </a:srgb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986" name="Oval 66"/>
            <p:cNvSpPr>
              <a:spLocks noChangeArrowheads="1"/>
            </p:cNvSpPr>
            <p:nvPr/>
          </p:nvSpPr>
          <p:spPr bwMode="auto">
            <a:xfrm>
              <a:off x="1824" y="2016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FF6600"/>
                </a:gs>
                <a:gs pos="100000">
                  <a:srgbClr val="FF6600">
                    <a:gamma/>
                    <a:shade val="34510"/>
                    <a:invGamma/>
                  </a:srgb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987" name="Oval 67"/>
            <p:cNvSpPr>
              <a:spLocks noChangeArrowheads="1"/>
            </p:cNvSpPr>
            <p:nvPr/>
          </p:nvSpPr>
          <p:spPr bwMode="auto">
            <a:xfrm>
              <a:off x="1488" y="2064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FF6600"/>
                </a:gs>
                <a:gs pos="100000">
                  <a:srgbClr val="FF6600">
                    <a:gamma/>
                    <a:shade val="34510"/>
                    <a:invGamma/>
                  </a:srgb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988" name="Oval 68"/>
            <p:cNvSpPr>
              <a:spLocks noChangeArrowheads="1"/>
            </p:cNvSpPr>
            <p:nvPr/>
          </p:nvSpPr>
          <p:spPr bwMode="auto">
            <a:xfrm>
              <a:off x="1872" y="2160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00FF00"/>
                </a:gs>
                <a:gs pos="100000">
                  <a:srgbClr val="00FF00">
                    <a:gamma/>
                    <a:shade val="34510"/>
                    <a:invGamma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989" name="Oval 69"/>
            <p:cNvSpPr>
              <a:spLocks noChangeArrowheads="1"/>
            </p:cNvSpPr>
            <p:nvPr/>
          </p:nvSpPr>
          <p:spPr bwMode="auto">
            <a:xfrm>
              <a:off x="1104" y="187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00FF00"/>
                </a:gs>
                <a:gs pos="100000">
                  <a:srgbClr val="00FF00">
                    <a:gamma/>
                    <a:shade val="34510"/>
                    <a:invGamma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990" name="Oval 70"/>
            <p:cNvSpPr>
              <a:spLocks noChangeArrowheads="1"/>
            </p:cNvSpPr>
            <p:nvPr/>
          </p:nvSpPr>
          <p:spPr bwMode="auto">
            <a:xfrm>
              <a:off x="1536" y="163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00FF00"/>
                </a:gs>
                <a:gs pos="100000">
                  <a:srgbClr val="00FF00">
                    <a:gamma/>
                    <a:shade val="34510"/>
                    <a:invGamma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991" name="Oval 71"/>
            <p:cNvSpPr>
              <a:spLocks noChangeArrowheads="1"/>
            </p:cNvSpPr>
            <p:nvPr/>
          </p:nvSpPr>
          <p:spPr bwMode="auto">
            <a:xfrm>
              <a:off x="1248" y="163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FFFF00">
                    <a:gamma/>
                    <a:shade val="34510"/>
                    <a:invGamma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992" name="Oval 72"/>
            <p:cNvSpPr>
              <a:spLocks noChangeArrowheads="1"/>
            </p:cNvSpPr>
            <p:nvPr/>
          </p:nvSpPr>
          <p:spPr bwMode="auto">
            <a:xfrm>
              <a:off x="1872" y="1488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FFFF00">
                    <a:gamma/>
                    <a:shade val="34510"/>
                    <a:invGamma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993" name="Oval 73"/>
            <p:cNvSpPr>
              <a:spLocks noChangeArrowheads="1"/>
            </p:cNvSpPr>
            <p:nvPr/>
          </p:nvSpPr>
          <p:spPr bwMode="auto">
            <a:xfrm>
              <a:off x="1920" y="187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FFFF00">
                    <a:gamma/>
                    <a:shade val="34510"/>
                    <a:invGamma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994" name="Oval 74"/>
            <p:cNvSpPr>
              <a:spLocks noChangeArrowheads="1"/>
            </p:cNvSpPr>
            <p:nvPr/>
          </p:nvSpPr>
          <p:spPr bwMode="auto">
            <a:xfrm>
              <a:off x="960" y="1776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FF6600"/>
                </a:gs>
                <a:gs pos="100000">
                  <a:srgbClr val="FF6600">
                    <a:gamma/>
                    <a:shade val="34510"/>
                    <a:invGamma/>
                  </a:srgb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995" name="Oval 75"/>
            <p:cNvSpPr>
              <a:spLocks noChangeArrowheads="1"/>
            </p:cNvSpPr>
            <p:nvPr/>
          </p:nvSpPr>
          <p:spPr bwMode="auto">
            <a:xfrm>
              <a:off x="1056" y="2064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FF6600"/>
                </a:gs>
                <a:gs pos="100000">
                  <a:srgbClr val="FF6600">
                    <a:gamma/>
                    <a:shade val="34510"/>
                    <a:invGamma/>
                  </a:srgb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996" name="Oval 76"/>
            <p:cNvSpPr>
              <a:spLocks noChangeArrowheads="1"/>
            </p:cNvSpPr>
            <p:nvPr/>
          </p:nvSpPr>
          <p:spPr bwMode="auto">
            <a:xfrm>
              <a:off x="1728" y="187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00FF00"/>
                </a:gs>
                <a:gs pos="100000">
                  <a:srgbClr val="00FF00">
                    <a:gamma/>
                    <a:shade val="34510"/>
                    <a:invGamma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997" name="Oval 77"/>
            <p:cNvSpPr>
              <a:spLocks noChangeArrowheads="1"/>
            </p:cNvSpPr>
            <p:nvPr/>
          </p:nvSpPr>
          <p:spPr bwMode="auto">
            <a:xfrm>
              <a:off x="1344" y="2064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00FF00"/>
                </a:gs>
                <a:gs pos="100000">
                  <a:srgbClr val="00FF00">
                    <a:gamma/>
                    <a:shade val="34510"/>
                    <a:invGamma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998" name="Line 78"/>
            <p:cNvSpPr>
              <a:spLocks noChangeShapeType="1"/>
            </p:cNvSpPr>
            <p:nvPr/>
          </p:nvSpPr>
          <p:spPr bwMode="auto">
            <a:xfrm rot="1098507" flipV="1">
              <a:off x="1979" y="1322"/>
              <a:ext cx="96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999" name="Line 79"/>
            <p:cNvSpPr>
              <a:spLocks noChangeShapeType="1"/>
            </p:cNvSpPr>
            <p:nvPr/>
          </p:nvSpPr>
          <p:spPr bwMode="auto">
            <a:xfrm rot="1098507" flipV="1">
              <a:off x="2029" y="1712"/>
              <a:ext cx="96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6000" name="Line 80"/>
            <p:cNvSpPr>
              <a:spLocks noChangeShapeType="1"/>
            </p:cNvSpPr>
            <p:nvPr/>
          </p:nvSpPr>
          <p:spPr bwMode="auto">
            <a:xfrm rot="1098507" flipH="1" flipV="1">
              <a:off x="1539" y="1462"/>
              <a:ext cx="68" cy="1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6001" name="Line 81"/>
            <p:cNvSpPr>
              <a:spLocks noChangeShapeType="1"/>
            </p:cNvSpPr>
            <p:nvPr/>
          </p:nvSpPr>
          <p:spPr bwMode="auto">
            <a:xfrm flipH="1">
              <a:off x="1263" y="2153"/>
              <a:ext cx="96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6002" name="Line 82"/>
            <p:cNvSpPr>
              <a:spLocks noChangeShapeType="1"/>
            </p:cNvSpPr>
            <p:nvPr/>
          </p:nvSpPr>
          <p:spPr bwMode="auto">
            <a:xfrm flipH="1">
              <a:off x="1148" y="1972"/>
              <a:ext cx="0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6003" name="Line 83"/>
            <p:cNvSpPr>
              <a:spLocks noChangeShapeType="1"/>
            </p:cNvSpPr>
            <p:nvPr/>
          </p:nvSpPr>
          <p:spPr bwMode="auto">
            <a:xfrm flipH="1" flipV="1">
              <a:off x="836" y="1708"/>
              <a:ext cx="128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6004" name="Line 84"/>
            <p:cNvSpPr>
              <a:spLocks noChangeShapeType="1"/>
            </p:cNvSpPr>
            <p:nvPr/>
          </p:nvSpPr>
          <p:spPr bwMode="auto">
            <a:xfrm rot="1098507" flipV="1">
              <a:off x="1964" y="2184"/>
              <a:ext cx="144" cy="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6005" name="Line 85"/>
            <p:cNvSpPr>
              <a:spLocks noChangeShapeType="1"/>
            </p:cNvSpPr>
            <p:nvPr/>
          </p:nvSpPr>
          <p:spPr bwMode="auto">
            <a:xfrm rot="1098507" flipH="1" flipV="1">
              <a:off x="1880" y="1876"/>
              <a:ext cx="18" cy="13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6006" name="Oval 86"/>
            <p:cNvSpPr>
              <a:spLocks noChangeArrowheads="1"/>
            </p:cNvSpPr>
            <p:nvPr/>
          </p:nvSpPr>
          <p:spPr bwMode="auto">
            <a:xfrm>
              <a:off x="768" y="1536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FFFF00">
                    <a:gamma/>
                    <a:shade val="34510"/>
                    <a:invGamma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6007" name="Oval 87"/>
            <p:cNvSpPr>
              <a:spLocks noChangeArrowheads="1"/>
            </p:cNvSpPr>
            <p:nvPr/>
          </p:nvSpPr>
          <p:spPr bwMode="auto">
            <a:xfrm>
              <a:off x="768" y="1968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00FF00"/>
                </a:gs>
                <a:gs pos="100000">
                  <a:srgbClr val="00FF00">
                    <a:gamma/>
                    <a:shade val="34510"/>
                    <a:invGamma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6008" name="Line 88"/>
            <p:cNvSpPr>
              <a:spLocks noChangeShapeType="1"/>
            </p:cNvSpPr>
            <p:nvPr/>
          </p:nvSpPr>
          <p:spPr bwMode="auto">
            <a:xfrm flipH="1">
              <a:off x="509" y="2051"/>
              <a:ext cx="264" cy="1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6009" name="Line 89"/>
            <p:cNvSpPr>
              <a:spLocks noChangeShapeType="1"/>
            </p:cNvSpPr>
            <p:nvPr/>
          </p:nvSpPr>
          <p:spPr bwMode="auto">
            <a:xfrm rot="1098507">
              <a:off x="768" y="1632"/>
              <a:ext cx="0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28600" y="1049337"/>
            <a:ext cx="8512175" cy="5245101"/>
            <a:chOff x="315" y="720"/>
            <a:chExt cx="5157" cy="3179"/>
          </a:xfrm>
        </p:grpSpPr>
        <p:pic>
          <p:nvPicPr>
            <p:cNvPr id="454659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15" y="720"/>
              <a:ext cx="5157" cy="3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4660" name="Text Box 4"/>
            <p:cNvSpPr txBox="1">
              <a:spLocks noChangeArrowheads="1"/>
            </p:cNvSpPr>
            <p:nvPr/>
          </p:nvSpPr>
          <p:spPr bwMode="auto">
            <a:xfrm>
              <a:off x="2705" y="1237"/>
              <a:ext cx="664" cy="32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 type="none" w="lg" len="lg"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2800" b="1">
                  <a:solidFill>
                    <a:srgbClr val="FFCC00"/>
                  </a:solidFill>
                  <a:latin typeface="Helvetica" pitchFamily="-65" charset="0"/>
                </a:rPr>
                <a:t>RHIC</a:t>
              </a:r>
            </a:p>
          </p:txBody>
        </p:sp>
        <p:sp>
          <p:nvSpPr>
            <p:cNvPr id="454661" name="Text Box 5"/>
            <p:cNvSpPr txBox="1">
              <a:spLocks noChangeArrowheads="1"/>
            </p:cNvSpPr>
            <p:nvPr/>
          </p:nvSpPr>
          <p:spPr bwMode="auto">
            <a:xfrm>
              <a:off x="3892" y="1180"/>
              <a:ext cx="801" cy="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 type="none" w="lg" len="lg"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2000">
                  <a:solidFill>
                    <a:srgbClr val="FFCC00"/>
                  </a:solidFill>
                  <a:latin typeface="Helvetica" pitchFamily="-65" charset="0"/>
                </a:rPr>
                <a:t>BRAHMS</a:t>
              </a:r>
            </a:p>
          </p:txBody>
        </p:sp>
        <p:sp>
          <p:nvSpPr>
            <p:cNvPr id="454662" name="Text Box 6"/>
            <p:cNvSpPr txBox="1">
              <a:spLocks noChangeArrowheads="1"/>
            </p:cNvSpPr>
            <p:nvPr/>
          </p:nvSpPr>
          <p:spPr bwMode="auto">
            <a:xfrm>
              <a:off x="1715" y="1148"/>
              <a:ext cx="801" cy="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 type="none" w="lg" len="lg"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2000">
                  <a:solidFill>
                    <a:srgbClr val="FFCC00"/>
                  </a:solidFill>
                  <a:latin typeface="Helvetica" pitchFamily="-65" charset="0"/>
                </a:rPr>
                <a:t>PHOBOS</a:t>
              </a:r>
            </a:p>
          </p:txBody>
        </p:sp>
        <p:sp>
          <p:nvSpPr>
            <p:cNvPr id="454663" name="Text Box 7"/>
            <p:cNvSpPr txBox="1">
              <a:spLocks noChangeArrowheads="1"/>
            </p:cNvSpPr>
            <p:nvPr/>
          </p:nvSpPr>
          <p:spPr bwMode="auto">
            <a:xfrm>
              <a:off x="1002" y="1401"/>
              <a:ext cx="712" cy="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 type="none" w="lg" len="lg"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2000">
                  <a:solidFill>
                    <a:srgbClr val="FFCC00"/>
                  </a:solidFill>
                  <a:latin typeface="Helvetica" pitchFamily="-65" charset="0"/>
                </a:rPr>
                <a:t>PHENIX</a:t>
              </a:r>
            </a:p>
          </p:txBody>
        </p:sp>
        <p:sp>
          <p:nvSpPr>
            <p:cNvPr id="454664" name="Text Box 8"/>
            <p:cNvSpPr txBox="1">
              <a:spLocks noChangeArrowheads="1"/>
            </p:cNvSpPr>
            <p:nvPr/>
          </p:nvSpPr>
          <p:spPr bwMode="auto">
            <a:xfrm>
              <a:off x="2244" y="1526"/>
              <a:ext cx="543" cy="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 type="none" w="lg" len="lg"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2000">
                  <a:solidFill>
                    <a:srgbClr val="FFCC00"/>
                  </a:solidFill>
                  <a:latin typeface="Helvetica" pitchFamily="-65" charset="0"/>
                </a:rPr>
                <a:t>STAR</a:t>
              </a:r>
            </a:p>
          </p:txBody>
        </p:sp>
        <p:sp>
          <p:nvSpPr>
            <p:cNvPr id="454665" name="Text Box 9"/>
            <p:cNvSpPr txBox="1">
              <a:spLocks noChangeArrowheads="1"/>
            </p:cNvSpPr>
            <p:nvPr/>
          </p:nvSpPr>
          <p:spPr bwMode="auto">
            <a:xfrm>
              <a:off x="1114" y="2494"/>
              <a:ext cx="601" cy="32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 type="none" w="lg" len="lg"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2800" b="1">
                  <a:solidFill>
                    <a:srgbClr val="FFCC00"/>
                  </a:solidFill>
                  <a:latin typeface="Helvetica" pitchFamily="-65" charset="0"/>
                </a:rPr>
                <a:t>AGS</a:t>
              </a:r>
            </a:p>
          </p:txBody>
        </p:sp>
        <p:sp>
          <p:nvSpPr>
            <p:cNvPr id="454666" name="Oval 10"/>
            <p:cNvSpPr>
              <a:spLocks noChangeArrowheads="1"/>
            </p:cNvSpPr>
            <p:nvPr/>
          </p:nvSpPr>
          <p:spPr bwMode="auto">
            <a:xfrm>
              <a:off x="706" y="957"/>
              <a:ext cx="4455" cy="98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non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667" name="Rectangle 11"/>
            <p:cNvSpPr>
              <a:spLocks noChangeArrowheads="1"/>
            </p:cNvSpPr>
            <p:nvPr/>
          </p:nvSpPr>
          <p:spPr bwMode="auto">
            <a:xfrm>
              <a:off x="2244" y="1776"/>
              <a:ext cx="272" cy="279"/>
            </a:xfrm>
            <a:prstGeom prst="rect">
              <a:avLst/>
            </a:prstGeom>
            <a:noFill/>
            <a:ln w="25400">
              <a:solidFill>
                <a:srgbClr val="FFCC00"/>
              </a:solidFill>
              <a:miter lim="800000"/>
              <a:headEnd/>
              <a:tailEnd type="non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668" name="Rectangle 12"/>
            <p:cNvSpPr>
              <a:spLocks noChangeArrowheads="1"/>
            </p:cNvSpPr>
            <p:nvPr/>
          </p:nvSpPr>
          <p:spPr bwMode="auto">
            <a:xfrm>
              <a:off x="618" y="1424"/>
              <a:ext cx="272" cy="279"/>
            </a:xfrm>
            <a:prstGeom prst="rect">
              <a:avLst/>
            </a:prstGeom>
            <a:noFill/>
            <a:ln w="25400">
              <a:solidFill>
                <a:srgbClr val="FFCC00"/>
              </a:solidFill>
              <a:miter lim="800000"/>
              <a:headEnd/>
              <a:tailEnd type="non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669" name="Rectangle 13"/>
            <p:cNvSpPr>
              <a:spLocks noChangeArrowheads="1"/>
            </p:cNvSpPr>
            <p:nvPr/>
          </p:nvSpPr>
          <p:spPr bwMode="auto">
            <a:xfrm>
              <a:off x="1972" y="869"/>
              <a:ext cx="272" cy="279"/>
            </a:xfrm>
            <a:prstGeom prst="rect">
              <a:avLst/>
            </a:prstGeom>
            <a:noFill/>
            <a:ln w="25400">
              <a:solidFill>
                <a:srgbClr val="FFCC00"/>
              </a:solidFill>
              <a:miter lim="800000"/>
              <a:headEnd/>
              <a:tailEnd type="non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670" name="Rectangle 14"/>
            <p:cNvSpPr>
              <a:spLocks noChangeArrowheads="1"/>
            </p:cNvSpPr>
            <p:nvPr/>
          </p:nvSpPr>
          <p:spPr bwMode="auto">
            <a:xfrm>
              <a:off x="4694" y="1122"/>
              <a:ext cx="272" cy="279"/>
            </a:xfrm>
            <a:prstGeom prst="rect">
              <a:avLst/>
            </a:prstGeom>
            <a:noFill/>
            <a:ln w="25400">
              <a:solidFill>
                <a:srgbClr val="FFCC00"/>
              </a:solidFill>
              <a:miter lim="800000"/>
              <a:headEnd/>
              <a:tailEnd type="non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671" name="Oval 15"/>
            <p:cNvSpPr>
              <a:spLocks noChangeArrowheads="1"/>
            </p:cNvSpPr>
            <p:nvPr/>
          </p:nvSpPr>
          <p:spPr bwMode="auto">
            <a:xfrm>
              <a:off x="890" y="2494"/>
              <a:ext cx="1081" cy="36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non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672" name="Line 16"/>
            <p:cNvSpPr>
              <a:spLocks noChangeShapeType="1"/>
            </p:cNvSpPr>
            <p:nvPr/>
          </p:nvSpPr>
          <p:spPr bwMode="auto">
            <a:xfrm>
              <a:off x="730" y="2586"/>
              <a:ext cx="224" cy="395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non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673" name="Line 17"/>
            <p:cNvSpPr>
              <a:spLocks noChangeShapeType="1"/>
            </p:cNvSpPr>
            <p:nvPr/>
          </p:nvSpPr>
          <p:spPr bwMode="auto">
            <a:xfrm>
              <a:off x="1592" y="3369"/>
              <a:ext cx="1777" cy="11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non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674" name="Line 18"/>
            <p:cNvSpPr>
              <a:spLocks noChangeShapeType="1"/>
            </p:cNvSpPr>
            <p:nvPr/>
          </p:nvSpPr>
          <p:spPr bwMode="auto">
            <a:xfrm flipV="1">
              <a:off x="1917" y="2002"/>
              <a:ext cx="393" cy="275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non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675" name="Arc 19"/>
            <p:cNvSpPr>
              <a:spLocks/>
            </p:cNvSpPr>
            <p:nvPr/>
          </p:nvSpPr>
          <p:spPr bwMode="auto">
            <a:xfrm flipV="1">
              <a:off x="1727" y="1918"/>
              <a:ext cx="583" cy="84"/>
            </a:xfrm>
            <a:custGeom>
              <a:avLst/>
              <a:gdLst>
                <a:gd name="G0" fmla="+- 0 0 0"/>
                <a:gd name="G1" fmla="+- 3165 0 0"/>
                <a:gd name="G2" fmla="+- 21600 0 0"/>
                <a:gd name="T0" fmla="*/ 21366 w 21600"/>
                <a:gd name="T1" fmla="*/ 0 h 13185"/>
                <a:gd name="T2" fmla="*/ 19135 w 21600"/>
                <a:gd name="T3" fmla="*/ 13185 h 13185"/>
                <a:gd name="T4" fmla="*/ 0 w 21600"/>
                <a:gd name="T5" fmla="*/ 3165 h 13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3185" fill="none" extrusionOk="0">
                  <a:moveTo>
                    <a:pt x="21366" y="-1"/>
                  </a:moveTo>
                  <a:cubicBezTo>
                    <a:pt x="21522" y="1047"/>
                    <a:pt x="21600" y="2105"/>
                    <a:pt x="21600" y="3165"/>
                  </a:cubicBezTo>
                  <a:cubicBezTo>
                    <a:pt x="21600" y="6655"/>
                    <a:pt x="20754" y="10093"/>
                    <a:pt x="19135" y="13185"/>
                  </a:cubicBezTo>
                </a:path>
                <a:path w="21600" h="13185" stroke="0" extrusionOk="0">
                  <a:moveTo>
                    <a:pt x="21366" y="-1"/>
                  </a:moveTo>
                  <a:cubicBezTo>
                    <a:pt x="21522" y="1047"/>
                    <a:pt x="21600" y="2105"/>
                    <a:pt x="21600" y="3165"/>
                  </a:cubicBezTo>
                  <a:cubicBezTo>
                    <a:pt x="21600" y="6655"/>
                    <a:pt x="20754" y="10093"/>
                    <a:pt x="19135" y="13185"/>
                  </a:cubicBezTo>
                  <a:lnTo>
                    <a:pt x="0" y="3165"/>
                  </a:lnTo>
                  <a:close/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 type="non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676" name="Arc 20"/>
            <p:cNvSpPr>
              <a:spLocks/>
            </p:cNvSpPr>
            <p:nvPr/>
          </p:nvSpPr>
          <p:spPr bwMode="auto">
            <a:xfrm flipH="1">
              <a:off x="2306" y="1937"/>
              <a:ext cx="305" cy="179"/>
            </a:xfrm>
            <a:custGeom>
              <a:avLst/>
              <a:gdLst>
                <a:gd name="G0" fmla="+- 2114 0 0"/>
                <a:gd name="G1" fmla="+- 21600 0 0"/>
                <a:gd name="G2" fmla="+- 21600 0 0"/>
                <a:gd name="T0" fmla="*/ 0 w 19051"/>
                <a:gd name="T1" fmla="*/ 104 h 21600"/>
                <a:gd name="T2" fmla="*/ 19051 w 19051"/>
                <a:gd name="T3" fmla="*/ 8196 h 21600"/>
                <a:gd name="T4" fmla="*/ 2114 w 19051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51" h="21600" fill="none" extrusionOk="0">
                  <a:moveTo>
                    <a:pt x="-1" y="103"/>
                  </a:moveTo>
                  <a:cubicBezTo>
                    <a:pt x="702" y="34"/>
                    <a:pt x="1408" y="-1"/>
                    <a:pt x="2114" y="-1"/>
                  </a:cubicBezTo>
                  <a:cubicBezTo>
                    <a:pt x="8715" y="-1"/>
                    <a:pt x="14954" y="3018"/>
                    <a:pt x="19051" y="8195"/>
                  </a:cubicBezTo>
                </a:path>
                <a:path w="19051" h="21600" stroke="0" extrusionOk="0">
                  <a:moveTo>
                    <a:pt x="-1" y="103"/>
                  </a:moveTo>
                  <a:cubicBezTo>
                    <a:pt x="702" y="34"/>
                    <a:pt x="1408" y="-1"/>
                    <a:pt x="2114" y="-1"/>
                  </a:cubicBezTo>
                  <a:cubicBezTo>
                    <a:pt x="8715" y="-1"/>
                    <a:pt x="14954" y="3018"/>
                    <a:pt x="19051" y="8195"/>
                  </a:cubicBezTo>
                  <a:lnTo>
                    <a:pt x="2114" y="21600"/>
                  </a:lnTo>
                  <a:close/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 type="non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677" name="Oval 21"/>
            <p:cNvSpPr>
              <a:spLocks noChangeArrowheads="1"/>
            </p:cNvSpPr>
            <p:nvPr/>
          </p:nvSpPr>
          <p:spPr bwMode="auto">
            <a:xfrm>
              <a:off x="722" y="2494"/>
              <a:ext cx="224" cy="126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non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678" name="Line 22"/>
            <p:cNvSpPr>
              <a:spLocks noChangeShapeType="1"/>
            </p:cNvSpPr>
            <p:nvPr/>
          </p:nvSpPr>
          <p:spPr bwMode="auto">
            <a:xfrm>
              <a:off x="954" y="2981"/>
              <a:ext cx="638" cy="38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non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679" name="Line 23"/>
            <p:cNvSpPr>
              <a:spLocks noChangeShapeType="1"/>
            </p:cNvSpPr>
            <p:nvPr/>
          </p:nvSpPr>
          <p:spPr bwMode="auto">
            <a:xfrm>
              <a:off x="1919" y="2273"/>
              <a:ext cx="52" cy="363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non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680" name="Text Box 24"/>
            <p:cNvSpPr txBox="1">
              <a:spLocks noChangeArrowheads="1"/>
            </p:cNvSpPr>
            <p:nvPr/>
          </p:nvSpPr>
          <p:spPr bwMode="auto">
            <a:xfrm>
              <a:off x="2489" y="3487"/>
              <a:ext cx="907" cy="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 type="none" w="lg" len="lg"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2000" b="1">
                  <a:solidFill>
                    <a:srgbClr val="FFCC00"/>
                  </a:solidFill>
                  <a:latin typeface="Helvetica" pitchFamily="-65" charset="0"/>
                </a:rPr>
                <a:t>TANDEMS</a:t>
              </a:r>
            </a:p>
          </p:txBody>
        </p:sp>
      </p:grpSp>
      <p:sp>
        <p:nvSpPr>
          <p:cNvPr id="454681" name="Oval 25"/>
          <p:cNvSpPr>
            <a:spLocks noChangeArrowheads="1"/>
          </p:cNvSpPr>
          <p:nvPr/>
        </p:nvSpPr>
        <p:spPr bwMode="auto">
          <a:xfrm>
            <a:off x="3810000" y="2895600"/>
            <a:ext cx="152400" cy="152400"/>
          </a:xfrm>
          <a:prstGeom prst="ellipse">
            <a:avLst/>
          </a:prstGeom>
          <a:solidFill>
            <a:srgbClr val="FFFF3D"/>
          </a:soli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4682" name="Oval 26"/>
          <p:cNvSpPr>
            <a:spLocks noChangeArrowheads="1"/>
          </p:cNvSpPr>
          <p:nvPr/>
        </p:nvSpPr>
        <p:spPr bwMode="auto">
          <a:xfrm>
            <a:off x="5181600" y="5486400"/>
            <a:ext cx="152400" cy="152400"/>
          </a:xfrm>
          <a:prstGeom prst="ellipse">
            <a:avLst/>
          </a:prstGeom>
          <a:solidFill>
            <a:srgbClr val="FD3FEB"/>
          </a:soli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4683" name="Oval 27"/>
          <p:cNvSpPr>
            <a:spLocks noChangeArrowheads="1"/>
          </p:cNvSpPr>
          <p:nvPr/>
        </p:nvSpPr>
        <p:spPr bwMode="auto">
          <a:xfrm>
            <a:off x="3581400" y="3048000"/>
            <a:ext cx="152400" cy="152400"/>
          </a:xfrm>
          <a:prstGeom prst="ellipse">
            <a:avLst/>
          </a:prstGeom>
          <a:solidFill>
            <a:srgbClr val="FFFF3D"/>
          </a:soli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4684" name="Oval 28"/>
          <p:cNvSpPr>
            <a:spLocks noChangeArrowheads="1"/>
          </p:cNvSpPr>
          <p:nvPr/>
        </p:nvSpPr>
        <p:spPr bwMode="auto">
          <a:xfrm>
            <a:off x="3352800" y="2895600"/>
            <a:ext cx="152400" cy="152400"/>
          </a:xfrm>
          <a:prstGeom prst="ellipse">
            <a:avLst/>
          </a:prstGeom>
          <a:solidFill>
            <a:srgbClr val="5DA7F1"/>
          </a:soli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4685" name="Oval 29"/>
          <p:cNvSpPr>
            <a:spLocks noChangeArrowheads="1"/>
          </p:cNvSpPr>
          <p:nvPr/>
        </p:nvSpPr>
        <p:spPr bwMode="auto">
          <a:xfrm>
            <a:off x="3581400" y="3048000"/>
            <a:ext cx="152400" cy="152400"/>
          </a:xfrm>
          <a:prstGeom prst="ellipse">
            <a:avLst/>
          </a:prstGeom>
          <a:solidFill>
            <a:srgbClr val="5DA7F1"/>
          </a:soli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4686" name="Rectangle 30"/>
          <p:cNvSpPr>
            <a:spLocks noGrp="1" noChangeArrowheads="1"/>
          </p:cNvSpPr>
          <p:nvPr>
            <p:ph type="title"/>
          </p:nvPr>
        </p:nvSpPr>
        <p:spPr>
          <a:xfrm>
            <a:off x="1066800" y="228600"/>
            <a:ext cx="7673975" cy="609600"/>
          </a:xfrm>
        </p:spPr>
        <p:txBody>
          <a:bodyPr/>
          <a:lstStyle/>
          <a:p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R</a:t>
            </a:r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elativistic </a:t>
            </a: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H</a:t>
            </a:r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eavy </a:t>
            </a: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I</a:t>
            </a:r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on </a:t>
            </a: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C</a:t>
            </a:r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ollider (RHIC)</a:t>
            </a:r>
            <a:b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</a:b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Brookhaven National Laboratory (BNL), Upton, NY</a:t>
            </a:r>
            <a:endParaRPr lang="en-US" sz="2000" dirty="0"/>
          </a:p>
        </p:txBody>
      </p:sp>
      <p:sp>
        <p:nvSpPr>
          <p:cNvPr id="454688" name="Text Box 32"/>
          <p:cNvSpPr txBox="1">
            <a:spLocks noChangeArrowheads="1"/>
          </p:cNvSpPr>
          <p:nvPr/>
        </p:nvSpPr>
        <p:spPr bwMode="auto">
          <a:xfrm>
            <a:off x="7391400" y="6202362"/>
            <a:ext cx="17526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i="1" dirty="0"/>
              <a:t>Animation M. Lisa</a:t>
            </a:r>
            <a:endParaRPr lang="en-US" dirty="0"/>
          </a:p>
        </p:txBody>
      </p:sp>
      <p:sp>
        <p:nvSpPr>
          <p:cNvPr id="454689" name="Rectangle 33" descr="Light vertical"/>
          <p:cNvSpPr>
            <a:spLocks noChangeArrowheads="1"/>
          </p:cNvSpPr>
          <p:nvPr/>
        </p:nvSpPr>
        <p:spPr bwMode="auto">
          <a:xfrm>
            <a:off x="5048431" y="3124200"/>
            <a:ext cx="3562169" cy="286232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b="1" dirty="0" smtClean="0">
                <a:solidFill>
                  <a:srgbClr val="B0190F"/>
                </a:solidFill>
              </a:rPr>
              <a:t>- RHIC</a:t>
            </a:r>
            <a:r>
              <a:rPr lang="en-US" dirty="0">
                <a:solidFill>
                  <a:srgbClr val="B0190F"/>
                </a:solidFill>
              </a:rPr>
              <a:t>: </a:t>
            </a:r>
            <a:r>
              <a:rPr lang="en-US" b="1" dirty="0">
                <a:solidFill>
                  <a:srgbClr val="B0190F"/>
                </a:solidFill>
              </a:rPr>
              <a:t>The highest energy </a:t>
            </a:r>
            <a:endParaRPr lang="en-US" b="1" dirty="0" smtClean="0">
              <a:solidFill>
                <a:srgbClr val="B0190F"/>
              </a:solidFill>
            </a:endParaRPr>
          </a:p>
          <a:p>
            <a:r>
              <a:rPr lang="en-US" b="1" dirty="0" smtClean="0">
                <a:solidFill>
                  <a:srgbClr val="B0190F"/>
                </a:solidFill>
              </a:rPr>
              <a:t>  heavy-ion </a:t>
            </a:r>
            <a:r>
              <a:rPr lang="en-US" b="1" dirty="0">
                <a:solidFill>
                  <a:srgbClr val="B0190F"/>
                </a:solidFill>
              </a:rPr>
              <a:t>collider in the world</a:t>
            </a:r>
            <a:r>
              <a:rPr lang="en-US" b="1" dirty="0" smtClean="0">
                <a:solidFill>
                  <a:srgbClr val="B0190F"/>
                </a:solidFill>
              </a:rPr>
              <a:t>!</a:t>
            </a:r>
            <a:endParaRPr lang="en-US" sz="800" b="1" dirty="0" smtClean="0">
              <a:solidFill>
                <a:srgbClr val="B0190F"/>
              </a:solidFill>
            </a:endParaRPr>
          </a:p>
          <a:p>
            <a:r>
              <a:rPr lang="en-US" sz="800" b="1" dirty="0" smtClean="0">
                <a:solidFill>
                  <a:srgbClr val="B0190F"/>
                </a:solidFill>
                <a:sym typeface="Symbol" pitchFamily="-65" charset="2"/>
              </a:rPr>
              <a:t>   </a:t>
            </a:r>
          </a:p>
          <a:p>
            <a:r>
              <a:rPr lang="en-US" b="1" dirty="0" smtClean="0">
                <a:solidFill>
                  <a:srgbClr val="B0190F"/>
                </a:solidFill>
                <a:sym typeface="Symbol" pitchFamily="-65" charset="2"/>
              </a:rPr>
              <a:t>     </a:t>
            </a:r>
            <a:r>
              <a:rPr lang="en-US" b="1" dirty="0" err="1" smtClean="0">
                <a:solidFill>
                  <a:srgbClr val="B0190F"/>
                </a:solidFill>
                <a:sym typeface="Symbol" pitchFamily="-65" charset="2"/>
              </a:rPr>
              <a:t></a:t>
            </a:r>
            <a:r>
              <a:rPr lang="en-US" b="1" dirty="0" err="1">
                <a:solidFill>
                  <a:srgbClr val="B0190F"/>
                </a:solidFill>
                <a:sym typeface="Symbol" pitchFamily="-65" charset="2"/>
              </a:rPr>
              <a:t>s</a:t>
            </a:r>
            <a:r>
              <a:rPr lang="en-US" b="1" baseline="-25000" dirty="0" err="1">
                <a:solidFill>
                  <a:srgbClr val="B0190F"/>
                </a:solidFill>
                <a:sym typeface="Symbol" pitchFamily="-65" charset="2"/>
              </a:rPr>
              <a:t>NN</a:t>
            </a:r>
            <a:r>
              <a:rPr lang="en-US" b="1" dirty="0">
                <a:solidFill>
                  <a:srgbClr val="B0190F"/>
                </a:solidFill>
              </a:rPr>
              <a:t> = 200 - 5 GeV</a:t>
            </a:r>
            <a:r>
              <a:rPr lang="en-US" b="1" dirty="0" smtClean="0"/>
              <a:t> </a:t>
            </a:r>
            <a:endParaRPr lang="en-US" sz="800" b="1" dirty="0" smtClean="0"/>
          </a:p>
          <a:p>
            <a:pPr>
              <a:buFontTx/>
              <a:buChar char="-"/>
            </a:pPr>
            <a:endParaRPr lang="en-US" sz="800" b="1" dirty="0" smtClean="0"/>
          </a:p>
          <a:p>
            <a:r>
              <a:rPr lang="en-US" sz="800" b="1" i="1" dirty="0" smtClean="0"/>
              <a:t>                   </a:t>
            </a:r>
            <a:r>
              <a:rPr lang="en-US" b="1" i="1" dirty="0" smtClean="0"/>
              <a:t>Au + Au, Cu + Cu, </a:t>
            </a:r>
            <a:r>
              <a:rPr lang="en-US" b="1" i="1" dirty="0" err="1" smtClean="0"/>
              <a:t>d</a:t>
            </a:r>
            <a:r>
              <a:rPr lang="en-US" b="1" i="1" dirty="0" smtClean="0"/>
              <a:t> + Au</a:t>
            </a:r>
          </a:p>
          <a:p>
            <a:endParaRPr lang="en-US" b="1" dirty="0" smtClean="0">
              <a:solidFill>
                <a:srgbClr val="B0190F"/>
              </a:solidFill>
            </a:endParaRPr>
          </a:p>
          <a:p>
            <a:r>
              <a:rPr lang="en-US" b="1" dirty="0" smtClean="0">
                <a:solidFill>
                  <a:srgbClr val="B0190F"/>
                </a:solidFill>
              </a:rPr>
              <a:t>- RHIC</a:t>
            </a:r>
            <a:r>
              <a:rPr lang="en-US" dirty="0" smtClean="0">
                <a:solidFill>
                  <a:srgbClr val="B0190F"/>
                </a:solidFill>
              </a:rPr>
              <a:t>: </a:t>
            </a:r>
            <a:r>
              <a:rPr lang="en-US" b="1" dirty="0" smtClean="0">
                <a:solidFill>
                  <a:srgbClr val="B0190F"/>
                </a:solidFill>
              </a:rPr>
              <a:t>The highest energy </a:t>
            </a:r>
          </a:p>
          <a:p>
            <a:r>
              <a:rPr lang="en-US" b="1" dirty="0" smtClean="0">
                <a:solidFill>
                  <a:srgbClr val="B0190F"/>
                </a:solidFill>
              </a:rPr>
              <a:t>  polarized proton collider!</a:t>
            </a:r>
            <a:endParaRPr lang="en-US" sz="800" b="1" dirty="0" smtClean="0">
              <a:solidFill>
                <a:srgbClr val="B0190F"/>
              </a:solidFill>
            </a:endParaRPr>
          </a:p>
          <a:p>
            <a:endParaRPr lang="en-US" sz="800" b="1" dirty="0" smtClean="0">
              <a:solidFill>
                <a:srgbClr val="B0190F"/>
              </a:solidFill>
            </a:endParaRPr>
          </a:p>
          <a:p>
            <a:r>
              <a:rPr lang="en-US" b="1" dirty="0" smtClean="0">
                <a:solidFill>
                  <a:srgbClr val="B0190F"/>
                </a:solidFill>
                <a:sym typeface="Symbol" pitchFamily="-65" charset="2"/>
              </a:rPr>
              <a:t>    </a:t>
            </a:r>
            <a:r>
              <a:rPr lang="en-US" b="1" dirty="0" err="1" smtClean="0">
                <a:solidFill>
                  <a:srgbClr val="B0190F"/>
                </a:solidFill>
                <a:sym typeface="Symbol" pitchFamily="-65" charset="2"/>
              </a:rPr>
              <a:t>s</a:t>
            </a:r>
            <a:r>
              <a:rPr lang="en-US" b="1" dirty="0" smtClean="0">
                <a:solidFill>
                  <a:srgbClr val="B0190F"/>
                </a:solidFill>
              </a:rPr>
              <a:t> = 200, 500 GeV</a:t>
            </a:r>
            <a:r>
              <a:rPr lang="en-US" b="1" dirty="0" smtClean="0"/>
              <a:t> </a:t>
            </a:r>
            <a:endParaRPr lang="en-US" sz="1200" b="1" dirty="0" smtClean="0"/>
          </a:p>
          <a:p>
            <a:pPr>
              <a:buFontTx/>
              <a:buChar char="-"/>
            </a:pPr>
            <a:endParaRPr lang="en-US" sz="1200" b="1" dirty="0" smtClean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E-6 1.11111E-6 C -0.03108 -0.00162 -0.06216 -0.00324 -0.09167 -0.00556 C -0.12119 -0.00787 -0.15226 -0.01134 -0.17709 -0.01389 C -0.20191 -0.01644 -0.22223 -0.01922 -0.24063 -0.02084 C -0.25921 -0.02246 -0.27448 -0.01875 -0.28855 -0.02361 C -0.30261 -0.02847 -0.31233 -0.04097 -0.325 -0.05 C -0.33768 -0.05903 -0.35452 -0.07014 -0.36459 -0.07778 C -0.37466 -0.08542 -0.37935 -0.09097 -0.38542 -0.09584 C -0.3915 -0.1007 -0.3948 -0.09792 -0.40105 -0.10695 C -0.4073 -0.11597 -0.41806 -0.14005 -0.42292 -0.15 C -0.42778 -0.15996 -0.42709 -0.15996 -0.43021 -0.16667 C -0.43334 -0.17338 -0.43924 -0.18357 -0.44167 -0.19028 C -0.4441 -0.19699 -0.44532 -0.20139 -0.4448 -0.20695 C -0.44428 -0.2125 -0.4415 -0.2206 -0.43855 -0.22361 C -0.4356 -0.22662 -0.43125 -0.2257 -0.42709 -0.225 C -0.42292 -0.22431 -0.4165 -0.22176 -0.41355 -0.21945 C -0.4106 -0.21713 -0.40973 -0.21412 -0.40938 -0.21111 C -0.40903 -0.2081 -0.40869 -0.20371 -0.41146 -0.20139 C -0.41424 -0.19908 -0.42188 -0.19769 -0.42605 -0.19722 C -0.43021 -0.19676 -0.43351 -0.19769 -0.43646 -0.19861 C -0.43941 -0.19954 -0.44237 -0.20023 -0.44375 -0.20278 C -0.44514 -0.20533 -0.44514 -0.21065 -0.4448 -0.21389 C -0.44445 -0.21713 -0.44323 -0.22037 -0.44167 -0.22222 C -0.44011 -0.22408 -0.43785 -0.22477 -0.43542 -0.225 C -0.43299 -0.22523 -0.43056 -0.22477 -0.42709 -0.22361 C -0.42362 -0.22246 -0.41719 -0.22107 -0.41459 -0.21806 C -0.41198 -0.21505 -0.4099 -0.2088 -0.41146 -0.20556 C -0.41303 -0.20232 -0.41962 -0.19977 -0.42396 -0.19861 C -0.4283 -0.19746 -0.43403 -0.19792 -0.4375 -0.19861 C -0.44098 -0.19931 -0.44375 -0.19954 -0.4448 -0.20278 C -0.44584 -0.20602 -0.44566 -0.21459 -0.44375 -0.21806 C -0.44185 -0.22153 -0.43716 -0.22292 -0.43334 -0.22361 C -0.42952 -0.22431 -0.42431 -0.22361 -0.42084 -0.22222 C -0.41737 -0.22084 -0.41407 -0.21806 -0.4125 -0.21528 C -0.41094 -0.2125 -0.41112 -0.20903 -0.41146 -0.20556 C -0.41181 -0.20209 -0.41389 -0.19931 -0.41459 -0.19445 C -0.41528 -0.18959 -0.41632 -0.18125 -0.41563 -0.17639 C -0.41494 -0.17153 -0.41337 -0.16875 -0.41042 -0.16528 C -0.40747 -0.16181 -0.40226 -0.15787 -0.39792 -0.15556 C -0.39358 -0.15324 -0.38837 -0.15324 -0.38438 -0.15139 C -0.38039 -0.14954 -0.3783 -0.14584 -0.37396 -0.14445 C -0.36962 -0.14306 -0.36355 -0.14375 -0.35834 -0.14306 C -0.35313 -0.14236 -0.34827 -0.14074 -0.34271 -0.14028 C -0.33716 -0.13982 -0.33334 -0.14028 -0.325 -0.14028 C -0.31667 -0.14028 -0.30191 -0.13889 -0.29271 -0.14028 C -0.28351 -0.14167 -0.27726 -0.14584 -0.2698 -0.14861 C -0.26233 -0.15139 -0.2533 -0.15371 -0.24792 -0.15695 C -0.24254 -0.16019 -0.24028 -0.16528 -0.2375 -0.16806 C -0.23473 -0.17084 -0.23282 -0.17014 -0.23125 -0.17361 C -0.22969 -0.17709 -0.22744 -0.18403 -0.22813 -0.18889 C -0.22882 -0.19375 -0.22987 -0.19815 -0.23542 -0.20278 C -0.24098 -0.20741 -0.254 -0.21366 -0.26146 -0.21667 C -0.26893 -0.21968 -0.2724 -0.21945 -0.28021 -0.22084 C -0.28803 -0.22222 -0.29983 -0.22454 -0.30834 -0.225 C -0.31685 -0.22547 -0.32292 -0.22408 -0.33125 -0.22361 C -0.33959 -0.22315 -0.34931 -0.22361 -0.35834 -0.22222 C -0.36737 -0.22084 -0.37848 -0.21759 -0.38542 -0.21528 C -0.39237 -0.21297 -0.39566 -0.21088 -0.4 -0.20834 C -0.40435 -0.20579 -0.40869 -0.2044 -0.41146 -0.2 C -0.41424 -0.1956 -0.41771 -0.18843 -0.41667 -0.18195 C -0.41563 -0.17547 -0.4106 -0.16667 -0.40521 -0.16111 C -0.39983 -0.15556 -0.39219 -0.15162 -0.38438 -0.14861 C -0.37657 -0.1456 -0.36615 -0.14422 -0.35834 -0.14306 C -0.35053 -0.1419 -0.34462 -0.14213 -0.3375 -0.14167 C -0.33039 -0.14121 -0.3231 -0.14005 -0.31563 -0.14028 C -0.30816 -0.14051 -0.30105 -0.14167 -0.29271 -0.14306 C -0.28438 -0.14445 -0.27362 -0.1456 -0.26563 -0.14861 C -0.25764 -0.15162 -0.25087 -0.15672 -0.2448 -0.16111 C -0.23872 -0.16551 -0.23039 -0.16783 -0.22917 -0.175 C -0.22796 -0.18218 -0.23056 -0.19699 -0.2375 -0.20417 C -0.24445 -0.21134 -0.26042 -0.21482 -0.27084 -0.21806 C -0.28125 -0.2213 -0.28994 -0.22246 -0.3 -0.22361 C -0.31007 -0.22477 -0.32153 -0.22523 -0.33125 -0.225 C -0.34098 -0.22477 -0.34827 -0.22431 -0.35834 -0.22222 C -0.36841 -0.22014 -0.38316 -0.2169 -0.39167 -0.2125 C -0.40018 -0.2081 -0.40591 -0.20255 -0.40938 -0.19584 C -0.41285 -0.18912 -0.41511 -0.17917 -0.4125 -0.17222 C -0.4099 -0.16528 -0.40035 -0.15834 -0.39375 -0.15417 C -0.38716 -0.15 -0.38282 -0.14954 -0.37292 -0.14722 C -0.36303 -0.14491 -0.34532 -0.14121 -0.33438 -0.14028 C -0.32344 -0.13935 -0.31719 -0.14051 -0.3073 -0.14167 C -0.2974 -0.14283 -0.2856 -0.14445 -0.275 -0.14722 C -0.26441 -0.15 -0.25122 -0.15394 -0.24375 -0.15834 C -0.23629 -0.16273 -0.23282 -0.16759 -0.23021 -0.17361 C -0.22761 -0.17963 -0.22761 -0.18334 -0.22813 -0.19445 C -0.22865 -0.20556 -0.23195 -0.22894 -0.23334 -0.24028 C -0.23473 -0.25162 -0.2356 -0.25602 -0.23646 -0.2625 C -0.23733 -0.26898 -0.2415 -0.27361 -0.23855 -0.27917 C -0.2356 -0.28472 -0.22483 -0.29051 -0.21875 -0.29584 C -0.21268 -0.30116 -0.20695 -0.30625 -0.20209 -0.31111 C -0.19723 -0.31597 -0.19323 -0.32199 -0.18959 -0.325 C -0.18594 -0.32801 -0.18264 -0.32709 -0.18021 -0.32917 C -0.17778 -0.33125 -0.17587 -0.33611 -0.175 -0.3375 " pathEditMode="relative" ptsTypes="aaaaaaaaaaaaaaaaaaaaaaaaaaaaaaaaaaaaaaaaaaaaaaaaaaaaaaaaaaaaaaaaaaaaaaaaaaaaaaaaaaaaaaaaaaaaA">
                                      <p:cBhvr>
                                        <p:cTn id="6" dur="5000" fill="hold"/>
                                        <p:tgtEl>
                                          <p:spTgt spid="4546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-0.00416 L 0.025 -0.0264 " pathEditMode="relative" ptsTypes="AA">
                                      <p:cBhvr>
                                        <p:cTn id="13" dur="200" fill="hold"/>
                                        <p:tgtEl>
                                          <p:spTgt spid="4546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0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-3.33333E-6 L -0.00833 -0.02916 " pathEditMode="relative" rAng="0" ptsTypes="AA">
                                      <p:cBhvr>
                                        <p:cTn id="17" dur="200" fill="hold"/>
                                        <p:tgtEl>
                                          <p:spTgt spid="4546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" y="-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200"/>
                            </p:stCondLst>
                            <p:childTnLst>
                              <p:par>
                                <p:cTn id="19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333 0.00834 C 0.29444 0.00834 0.46667 -0.04421 0.46667 -0.10833 C 0.46667 -0.17291 0.29444 -0.225 0.08333 -0.225 C -0.12847 -0.225 -0.3 -0.17291 -0.3 -0.10833 C -0.3 -0.04421 -0.12847 0.00834 0.08333 0.00834 Z " pathEditMode="relative" rAng="0" ptsTypes="fffff">
                                      <p:cBhvr>
                                        <p:cTn id="26" dur="2000" fill="hold"/>
                                        <p:tgtEl>
                                          <p:spTgt spid="4546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333 0.00834 C -0.07708 0.00834 -0.25 -0.04421 -0.25 -0.10833 C -0.25 -0.17291 -0.07708 -0.225 0.13333 -0.225 C 0.34618 -0.225 0.51667 -0.17291 0.51667 -0.10833 C 0.51667 -0.04421 0.34618 0.00834 0.13333 0.00834 Z " pathEditMode="relative" rAng="0" ptsTypes="fffff">
                                      <p:cBhvr>
                                        <p:cTn id="30" dur="2000" fill="hold"/>
                                        <p:tgtEl>
                                          <p:spTgt spid="4546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3" dur="2000"/>
                                        <p:tgtEl>
                                          <p:spTgt spid="454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681" grpId="0" animBg="1"/>
      <p:bldP spid="454681" grpId="1" animBg="1"/>
      <p:bldP spid="454682" grpId="0" animBg="1"/>
      <p:bldP spid="454682" grpId="1" animBg="1"/>
      <p:bldP spid="454683" grpId="0" animBg="1"/>
      <p:bldP spid="454683" grpId="1" animBg="1"/>
      <p:bldP spid="454683" grpId="2" animBg="1"/>
      <p:bldP spid="454684" grpId="0" animBg="1"/>
      <p:bldP spid="454684" grpId="1" animBg="1"/>
      <p:bldP spid="454685" grpId="0" animBg="1"/>
      <p:bldP spid="454685" grpId="1" animBg="1"/>
      <p:bldP spid="454685" grpId="2" animBg="1"/>
      <p:bldP spid="45468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0" name="AutoShape 2"/>
          <p:cNvSpPr>
            <a:spLocks noChangeArrowheads="1"/>
          </p:cNvSpPr>
          <p:nvPr/>
        </p:nvSpPr>
        <p:spPr bwMode="auto">
          <a:xfrm>
            <a:off x="152400" y="762000"/>
            <a:ext cx="8763000" cy="5638800"/>
          </a:xfrm>
          <a:prstGeom prst="roundRect">
            <a:avLst>
              <a:gd name="adj" fmla="val 3042"/>
            </a:avLst>
          </a:prstGeom>
          <a:solidFill>
            <a:schemeClr val="bg1"/>
          </a:solidFill>
          <a:ln w="38100" cmpd="dbl">
            <a:solidFill>
              <a:srgbClr val="146736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62851" name="Picture 3" descr="tpcsymposium copy"/>
          <p:cNvPicPr>
            <a:picLocks noChangeAspect="1" noChangeArrowheads="1"/>
          </p:cNvPicPr>
          <p:nvPr/>
        </p:nvPicPr>
        <p:blipFill>
          <a:blip r:embed="rId3"/>
          <a:srcRect l="1123"/>
          <a:stretch>
            <a:fillRect/>
          </a:stretch>
        </p:blipFill>
        <p:spPr bwMode="auto">
          <a:xfrm>
            <a:off x="1524000" y="1524000"/>
            <a:ext cx="6037263" cy="391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743200" y="3103563"/>
            <a:ext cx="0" cy="762000"/>
            <a:chOff x="768" y="2064"/>
            <a:chExt cx="0" cy="480"/>
          </a:xfrm>
        </p:grpSpPr>
        <p:sp>
          <p:nvSpPr>
            <p:cNvPr id="462853" name="Line 5"/>
            <p:cNvSpPr>
              <a:spLocks noChangeShapeType="1"/>
            </p:cNvSpPr>
            <p:nvPr/>
          </p:nvSpPr>
          <p:spPr bwMode="auto">
            <a:xfrm>
              <a:off x="768" y="2064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2854" name="Line 6"/>
            <p:cNvSpPr>
              <a:spLocks noChangeShapeType="1"/>
            </p:cNvSpPr>
            <p:nvPr/>
          </p:nvSpPr>
          <p:spPr bwMode="auto">
            <a:xfrm>
              <a:off x="768" y="2352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6324600" y="3103563"/>
            <a:ext cx="0" cy="762000"/>
            <a:chOff x="768" y="2064"/>
            <a:chExt cx="0" cy="480"/>
          </a:xfrm>
        </p:grpSpPr>
        <p:sp>
          <p:nvSpPr>
            <p:cNvPr id="462856" name="Line 8"/>
            <p:cNvSpPr>
              <a:spLocks noChangeShapeType="1"/>
            </p:cNvSpPr>
            <p:nvPr/>
          </p:nvSpPr>
          <p:spPr bwMode="auto">
            <a:xfrm>
              <a:off x="768" y="2064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2857" name="Line 9"/>
            <p:cNvSpPr>
              <a:spLocks noChangeShapeType="1"/>
            </p:cNvSpPr>
            <p:nvPr/>
          </p:nvSpPr>
          <p:spPr bwMode="auto">
            <a:xfrm>
              <a:off x="768" y="2352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62861" name="Rectangle 13"/>
          <p:cNvSpPr>
            <a:spLocks noChangeArrowheads="1"/>
          </p:cNvSpPr>
          <p:nvPr/>
        </p:nvSpPr>
        <p:spPr bwMode="auto">
          <a:xfrm>
            <a:off x="4267200" y="3276600"/>
            <a:ext cx="533400" cy="17621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2862" name="Rectangle 14"/>
          <p:cNvSpPr>
            <a:spLocks noChangeArrowheads="1"/>
          </p:cNvSpPr>
          <p:nvPr/>
        </p:nvSpPr>
        <p:spPr bwMode="auto">
          <a:xfrm>
            <a:off x="4267200" y="3513138"/>
            <a:ext cx="533400" cy="14446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2876" name="Rectangle 28"/>
          <p:cNvSpPr>
            <a:spLocks noChangeArrowheads="1"/>
          </p:cNvSpPr>
          <p:nvPr/>
        </p:nvSpPr>
        <p:spPr bwMode="auto">
          <a:xfrm>
            <a:off x="1219200" y="0"/>
            <a:ext cx="7315200" cy="5349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1173" tIns="45587" rIns="91173" bIns="45587"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3600" dirty="0">
                <a:solidFill>
                  <a:srgbClr val="000000"/>
                </a:solidFill>
                <a:latin typeface="Arial"/>
                <a:cs typeface="Arial"/>
              </a:rPr>
              <a:t>STAR </a:t>
            </a:r>
            <a:r>
              <a:rPr lang="en-US" sz="3600" dirty="0" smtClean="0">
                <a:solidFill>
                  <a:srgbClr val="000000"/>
                </a:solidFill>
                <a:latin typeface="Arial"/>
                <a:cs typeface="Arial"/>
              </a:rPr>
              <a:t>Detector</a:t>
            </a:r>
            <a:endParaRPr lang="el-GR" sz="36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62877" name="Rectangle 29"/>
          <p:cNvSpPr>
            <a:spLocks noChangeArrowheads="1"/>
          </p:cNvSpPr>
          <p:nvPr/>
        </p:nvSpPr>
        <p:spPr bwMode="auto">
          <a:xfrm>
            <a:off x="1600200" y="3403600"/>
            <a:ext cx="152400" cy="152400"/>
          </a:xfrm>
          <a:prstGeom prst="rect">
            <a:avLst/>
          </a:prstGeom>
          <a:solidFill>
            <a:srgbClr val="FC0128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30"/>
          <p:cNvGrpSpPr>
            <a:grpSpLocks/>
          </p:cNvGrpSpPr>
          <p:nvPr/>
        </p:nvGrpSpPr>
        <p:grpSpPr bwMode="auto">
          <a:xfrm>
            <a:off x="2743200" y="3103563"/>
            <a:ext cx="0" cy="762000"/>
            <a:chOff x="768" y="2064"/>
            <a:chExt cx="0" cy="480"/>
          </a:xfrm>
        </p:grpSpPr>
        <p:sp>
          <p:nvSpPr>
            <p:cNvPr id="462879" name="Line 31"/>
            <p:cNvSpPr>
              <a:spLocks noChangeShapeType="1"/>
            </p:cNvSpPr>
            <p:nvPr/>
          </p:nvSpPr>
          <p:spPr bwMode="auto">
            <a:xfrm>
              <a:off x="768" y="2064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2880" name="Line 32"/>
            <p:cNvSpPr>
              <a:spLocks noChangeShapeType="1"/>
            </p:cNvSpPr>
            <p:nvPr/>
          </p:nvSpPr>
          <p:spPr bwMode="auto">
            <a:xfrm>
              <a:off x="768" y="2352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33"/>
          <p:cNvGrpSpPr>
            <a:grpSpLocks/>
          </p:cNvGrpSpPr>
          <p:nvPr/>
        </p:nvGrpSpPr>
        <p:grpSpPr bwMode="auto">
          <a:xfrm>
            <a:off x="6324600" y="3103563"/>
            <a:ext cx="0" cy="762000"/>
            <a:chOff x="768" y="2064"/>
            <a:chExt cx="0" cy="480"/>
          </a:xfrm>
        </p:grpSpPr>
        <p:sp>
          <p:nvSpPr>
            <p:cNvPr id="462882" name="Line 34"/>
            <p:cNvSpPr>
              <a:spLocks noChangeShapeType="1"/>
            </p:cNvSpPr>
            <p:nvPr/>
          </p:nvSpPr>
          <p:spPr bwMode="auto">
            <a:xfrm>
              <a:off x="768" y="2064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2883" name="Line 35"/>
            <p:cNvSpPr>
              <a:spLocks noChangeShapeType="1"/>
            </p:cNvSpPr>
            <p:nvPr/>
          </p:nvSpPr>
          <p:spPr bwMode="auto">
            <a:xfrm>
              <a:off x="768" y="2352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62884" name="Line 36"/>
          <p:cNvSpPr>
            <a:spLocks noChangeShapeType="1"/>
          </p:cNvSpPr>
          <p:nvPr/>
        </p:nvSpPr>
        <p:spPr bwMode="auto">
          <a:xfrm>
            <a:off x="1790700" y="3398838"/>
            <a:ext cx="0" cy="1524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2885" name="Rectangle 37"/>
          <p:cNvSpPr>
            <a:spLocks noChangeArrowheads="1"/>
          </p:cNvSpPr>
          <p:nvPr/>
        </p:nvSpPr>
        <p:spPr bwMode="auto">
          <a:xfrm>
            <a:off x="7391400" y="3408363"/>
            <a:ext cx="152400" cy="152400"/>
          </a:xfrm>
          <a:prstGeom prst="rect">
            <a:avLst/>
          </a:prstGeom>
          <a:solidFill>
            <a:srgbClr val="FC0128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2886" name="Line 38"/>
          <p:cNvSpPr>
            <a:spLocks noChangeShapeType="1"/>
          </p:cNvSpPr>
          <p:nvPr/>
        </p:nvSpPr>
        <p:spPr bwMode="auto">
          <a:xfrm>
            <a:off x="7353300" y="3408363"/>
            <a:ext cx="0" cy="1524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" name="Group 42"/>
          <p:cNvGrpSpPr>
            <a:grpSpLocks/>
          </p:cNvGrpSpPr>
          <p:nvPr/>
        </p:nvGrpSpPr>
        <p:grpSpPr bwMode="auto">
          <a:xfrm>
            <a:off x="1905000" y="3255963"/>
            <a:ext cx="304800" cy="457200"/>
            <a:chOff x="3408" y="2160"/>
            <a:chExt cx="192" cy="288"/>
          </a:xfrm>
        </p:grpSpPr>
        <p:sp>
          <p:nvSpPr>
            <p:cNvPr id="462891" name="Rectangle 43"/>
            <p:cNvSpPr>
              <a:spLocks noChangeArrowheads="1"/>
            </p:cNvSpPr>
            <p:nvPr/>
          </p:nvSpPr>
          <p:spPr bwMode="auto">
            <a:xfrm>
              <a:off x="3408" y="2160"/>
              <a:ext cx="192" cy="96"/>
            </a:xfrm>
            <a:prstGeom prst="rect">
              <a:avLst/>
            </a:prstGeom>
            <a:solidFill>
              <a:srgbClr val="081D58">
                <a:alpha val="75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2892" name="Rectangle 44"/>
            <p:cNvSpPr>
              <a:spLocks noChangeArrowheads="1"/>
            </p:cNvSpPr>
            <p:nvPr/>
          </p:nvSpPr>
          <p:spPr bwMode="auto">
            <a:xfrm>
              <a:off x="3408" y="2352"/>
              <a:ext cx="192" cy="96"/>
            </a:xfrm>
            <a:prstGeom prst="rect">
              <a:avLst/>
            </a:prstGeom>
            <a:solidFill>
              <a:srgbClr val="081D58">
                <a:alpha val="75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62893" name="Line 45"/>
          <p:cNvSpPr>
            <a:spLocks noChangeShapeType="1"/>
          </p:cNvSpPr>
          <p:nvPr/>
        </p:nvSpPr>
        <p:spPr bwMode="auto">
          <a:xfrm>
            <a:off x="1905000" y="1447800"/>
            <a:ext cx="1600200" cy="990600"/>
          </a:xfrm>
          <a:prstGeom prst="line">
            <a:avLst/>
          </a:prstGeom>
          <a:noFill/>
          <a:ln w="9525">
            <a:solidFill>
              <a:srgbClr val="1C1C1C"/>
            </a:solidFill>
            <a:round/>
            <a:headEnd/>
            <a:tailEnd type="triangle" w="sm" len="lg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2894" name="Text Box 46"/>
          <p:cNvSpPr txBox="1">
            <a:spLocks noChangeArrowheads="1"/>
          </p:cNvSpPr>
          <p:nvPr/>
        </p:nvSpPr>
        <p:spPr bwMode="auto">
          <a:xfrm>
            <a:off x="381000" y="1143000"/>
            <a:ext cx="1981200" cy="6683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rgbClr val="791118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MRPC </a:t>
            </a:r>
            <a:r>
              <a:rPr lang="en-US" sz="1600" b="1" dirty="0" err="1">
                <a:effectLst>
                  <a:outerShdw blurRad="38100" dist="38100" dir="2700000" algn="tl">
                    <a:srgbClr val="DDDDDD"/>
                  </a:outerShdw>
                </a:effectLst>
              </a:rPr>
              <a:t>ToF</a:t>
            </a:r>
            <a:r>
              <a:rPr lang="en-US" sz="1600" b="1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 barrel</a:t>
            </a:r>
          </a:p>
          <a:p>
            <a:pPr>
              <a:spcBef>
                <a:spcPct val="50000"/>
              </a:spcBef>
            </a:pPr>
            <a:r>
              <a:rPr lang="en-US" sz="1200" b="1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Ready for run 10</a:t>
            </a:r>
            <a:endParaRPr lang="en-US" sz="1800" b="1" dirty="0"/>
          </a:p>
        </p:txBody>
      </p:sp>
      <p:sp>
        <p:nvSpPr>
          <p:cNvPr id="462895" name="Line 47"/>
          <p:cNvSpPr>
            <a:spLocks noChangeShapeType="1"/>
          </p:cNvSpPr>
          <p:nvPr/>
        </p:nvSpPr>
        <p:spPr bwMode="auto">
          <a:xfrm>
            <a:off x="2362200" y="2971800"/>
            <a:ext cx="0" cy="457200"/>
          </a:xfrm>
          <a:prstGeom prst="line">
            <a:avLst/>
          </a:prstGeom>
          <a:noFill/>
          <a:ln w="762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2896" name="Line 48"/>
          <p:cNvSpPr>
            <a:spLocks noChangeShapeType="1"/>
          </p:cNvSpPr>
          <p:nvPr/>
        </p:nvSpPr>
        <p:spPr bwMode="auto">
          <a:xfrm>
            <a:off x="2362200" y="3581400"/>
            <a:ext cx="0" cy="457200"/>
          </a:xfrm>
          <a:prstGeom prst="line">
            <a:avLst/>
          </a:prstGeom>
          <a:noFill/>
          <a:ln w="762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2897" name="Line 49"/>
          <p:cNvSpPr>
            <a:spLocks noChangeShapeType="1"/>
          </p:cNvSpPr>
          <p:nvPr/>
        </p:nvSpPr>
        <p:spPr bwMode="auto">
          <a:xfrm>
            <a:off x="1600200" y="2057400"/>
            <a:ext cx="1066800" cy="1066800"/>
          </a:xfrm>
          <a:prstGeom prst="line">
            <a:avLst/>
          </a:prstGeom>
          <a:noFill/>
          <a:ln w="9525">
            <a:solidFill>
              <a:srgbClr val="1C1C1C"/>
            </a:solidFill>
            <a:round/>
            <a:headEnd/>
            <a:tailEnd type="triangle" w="sm" len="lg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2898" name="Text Box 50"/>
          <p:cNvSpPr txBox="1">
            <a:spLocks noChangeArrowheads="1"/>
          </p:cNvSpPr>
          <p:nvPr/>
        </p:nvSpPr>
        <p:spPr bwMode="auto">
          <a:xfrm>
            <a:off x="762000" y="1968500"/>
            <a:ext cx="914400" cy="374650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>
                <a:solidFill>
                  <a:srgbClr val="D91F2D"/>
                </a:solidFill>
              </a:rPr>
              <a:t>RPSD</a:t>
            </a:r>
            <a:endParaRPr lang="en-US" sz="1800" b="1"/>
          </a:p>
        </p:txBody>
      </p:sp>
      <p:sp>
        <p:nvSpPr>
          <p:cNvPr id="462899" name="Line 51"/>
          <p:cNvSpPr>
            <a:spLocks noChangeShapeType="1"/>
          </p:cNvSpPr>
          <p:nvPr/>
        </p:nvSpPr>
        <p:spPr bwMode="auto">
          <a:xfrm flipV="1">
            <a:off x="1219200" y="3886200"/>
            <a:ext cx="1066800" cy="533400"/>
          </a:xfrm>
          <a:prstGeom prst="line">
            <a:avLst/>
          </a:prstGeom>
          <a:noFill/>
          <a:ln w="9525">
            <a:solidFill>
              <a:srgbClr val="1C1C1C"/>
            </a:solidFill>
            <a:round/>
            <a:headEnd/>
            <a:tailEnd type="triangle" w="sm" len="lg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2900" name="Text Box 52"/>
          <p:cNvSpPr txBox="1">
            <a:spLocks noChangeArrowheads="1"/>
          </p:cNvSpPr>
          <p:nvPr/>
        </p:nvSpPr>
        <p:spPr bwMode="auto">
          <a:xfrm>
            <a:off x="381000" y="4038600"/>
            <a:ext cx="914400" cy="374650"/>
          </a:xfrm>
          <a:prstGeom prst="rect">
            <a:avLst/>
          </a:prstGeom>
          <a:solidFill>
            <a:schemeClr val="bg1"/>
          </a:solidFill>
          <a:ln w="38100">
            <a:solidFill>
              <a:srgbClr val="087B08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PMD</a:t>
            </a:r>
            <a:endParaRPr lang="en-US" sz="1800" b="1"/>
          </a:p>
        </p:txBody>
      </p:sp>
      <p:sp>
        <p:nvSpPr>
          <p:cNvPr id="462901" name="Line 53"/>
          <p:cNvSpPr>
            <a:spLocks noChangeShapeType="1"/>
          </p:cNvSpPr>
          <p:nvPr/>
        </p:nvSpPr>
        <p:spPr bwMode="auto">
          <a:xfrm>
            <a:off x="990600" y="2971800"/>
            <a:ext cx="914400" cy="304800"/>
          </a:xfrm>
          <a:prstGeom prst="line">
            <a:avLst/>
          </a:prstGeom>
          <a:noFill/>
          <a:ln w="9525">
            <a:solidFill>
              <a:srgbClr val="1C1C1C"/>
            </a:solidFill>
            <a:round/>
            <a:headEnd/>
            <a:tailEnd type="triangle" w="sm" len="lg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2902" name="Text Box 54"/>
          <p:cNvSpPr txBox="1">
            <a:spLocks noChangeArrowheads="1"/>
          </p:cNvSpPr>
          <p:nvPr/>
        </p:nvSpPr>
        <p:spPr bwMode="auto">
          <a:xfrm>
            <a:off x="381000" y="2667000"/>
            <a:ext cx="914400" cy="365125"/>
          </a:xfrm>
          <a:prstGeom prst="rect">
            <a:avLst/>
          </a:prstGeom>
          <a:solidFill>
            <a:schemeClr val="bg1"/>
          </a:solidFill>
          <a:ln w="28575">
            <a:solidFill>
              <a:srgbClr val="087B08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F</a:t>
            </a:r>
            <a:r>
              <a:rPr lang="en-US" sz="1600">
                <a:sym typeface="Symbol" pitchFamily="-65" charset="2"/>
              </a:rPr>
              <a:t>PD</a:t>
            </a:r>
            <a:endParaRPr lang="en-US" sz="1800" b="1"/>
          </a:p>
        </p:txBody>
      </p:sp>
      <p:sp>
        <p:nvSpPr>
          <p:cNvPr id="462903" name="Rectangle 55"/>
          <p:cNvSpPr>
            <a:spLocks noChangeArrowheads="1"/>
          </p:cNvSpPr>
          <p:nvPr/>
        </p:nvSpPr>
        <p:spPr bwMode="auto">
          <a:xfrm>
            <a:off x="6858000" y="3581400"/>
            <a:ext cx="304800" cy="609600"/>
          </a:xfrm>
          <a:prstGeom prst="rect">
            <a:avLst/>
          </a:prstGeom>
          <a:solidFill>
            <a:srgbClr val="081D58">
              <a:alpha val="75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2904" name="Rectangle 56"/>
          <p:cNvSpPr>
            <a:spLocks noChangeArrowheads="1"/>
          </p:cNvSpPr>
          <p:nvPr/>
        </p:nvSpPr>
        <p:spPr bwMode="auto">
          <a:xfrm>
            <a:off x="6858000" y="2819400"/>
            <a:ext cx="304800" cy="609600"/>
          </a:xfrm>
          <a:prstGeom prst="rect">
            <a:avLst/>
          </a:prstGeom>
          <a:solidFill>
            <a:srgbClr val="081D58">
              <a:alpha val="75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2905" name="Line 57"/>
          <p:cNvSpPr>
            <a:spLocks noChangeShapeType="1"/>
          </p:cNvSpPr>
          <p:nvPr/>
        </p:nvSpPr>
        <p:spPr bwMode="auto">
          <a:xfrm flipH="1">
            <a:off x="7239000" y="2590800"/>
            <a:ext cx="762000" cy="609600"/>
          </a:xfrm>
          <a:prstGeom prst="line">
            <a:avLst/>
          </a:prstGeom>
          <a:noFill/>
          <a:ln w="9525">
            <a:solidFill>
              <a:srgbClr val="1C1C1C"/>
            </a:solidFill>
            <a:round/>
            <a:headEnd/>
            <a:tailEnd type="triangle" w="sm" len="lg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2906" name="Text Box 58"/>
          <p:cNvSpPr txBox="1">
            <a:spLocks noChangeArrowheads="1"/>
          </p:cNvSpPr>
          <p:nvPr/>
        </p:nvSpPr>
        <p:spPr bwMode="auto">
          <a:xfrm>
            <a:off x="7772400" y="2286000"/>
            <a:ext cx="914400" cy="374650"/>
          </a:xfrm>
          <a:prstGeom prst="rect">
            <a:avLst/>
          </a:prstGeom>
          <a:solidFill>
            <a:schemeClr val="bg1"/>
          </a:solidFill>
          <a:ln w="38100">
            <a:solidFill>
              <a:srgbClr val="146736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F</a:t>
            </a:r>
            <a:r>
              <a:rPr lang="en-US" sz="1600">
                <a:sym typeface="Symbol" pitchFamily="-65" charset="2"/>
              </a:rPr>
              <a:t>M</a:t>
            </a:r>
            <a:r>
              <a:rPr lang="en-US" sz="1600"/>
              <a:t>S</a:t>
            </a:r>
            <a:endParaRPr lang="en-US" sz="1800" b="1"/>
          </a:p>
        </p:txBody>
      </p:sp>
      <p:sp>
        <p:nvSpPr>
          <p:cNvPr id="462907" name="Line 59"/>
          <p:cNvSpPr>
            <a:spLocks noChangeShapeType="1"/>
          </p:cNvSpPr>
          <p:nvPr/>
        </p:nvSpPr>
        <p:spPr bwMode="auto">
          <a:xfrm flipH="1">
            <a:off x="5334000" y="1143000"/>
            <a:ext cx="685800" cy="1219200"/>
          </a:xfrm>
          <a:prstGeom prst="line">
            <a:avLst/>
          </a:prstGeom>
          <a:noFill/>
          <a:ln w="9525">
            <a:solidFill>
              <a:srgbClr val="1C1C1C"/>
            </a:solidFill>
            <a:round/>
            <a:headEnd/>
            <a:tailEnd type="triangle" w="sm" len="lg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2908" name="Text Box 60"/>
          <p:cNvSpPr txBox="1">
            <a:spLocks noChangeArrowheads="1"/>
          </p:cNvSpPr>
          <p:nvPr/>
        </p:nvSpPr>
        <p:spPr bwMode="auto">
          <a:xfrm>
            <a:off x="5562600" y="930275"/>
            <a:ext cx="1295400" cy="365125"/>
          </a:xfrm>
          <a:prstGeom prst="rect">
            <a:avLst/>
          </a:prstGeom>
          <a:solidFill>
            <a:schemeClr val="bg1"/>
          </a:solidFill>
          <a:ln w="28575">
            <a:solidFill>
              <a:srgbClr val="087B08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EMC barrel</a:t>
            </a:r>
            <a:endParaRPr lang="en-US" sz="1800" b="1"/>
          </a:p>
        </p:txBody>
      </p:sp>
      <p:sp>
        <p:nvSpPr>
          <p:cNvPr id="462909" name="Line 61"/>
          <p:cNvSpPr>
            <a:spLocks noChangeShapeType="1"/>
          </p:cNvSpPr>
          <p:nvPr/>
        </p:nvSpPr>
        <p:spPr bwMode="auto">
          <a:xfrm flipH="1">
            <a:off x="5943600" y="1752600"/>
            <a:ext cx="1447800" cy="990600"/>
          </a:xfrm>
          <a:prstGeom prst="line">
            <a:avLst/>
          </a:prstGeom>
          <a:noFill/>
          <a:ln w="9525">
            <a:solidFill>
              <a:srgbClr val="1C1C1C"/>
            </a:solidFill>
            <a:round/>
            <a:headEnd/>
            <a:tailEnd type="triangle" w="sm" len="lg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2910" name="Text Box 62"/>
          <p:cNvSpPr txBox="1">
            <a:spLocks noChangeArrowheads="1"/>
          </p:cNvSpPr>
          <p:nvPr/>
        </p:nvSpPr>
        <p:spPr bwMode="auto">
          <a:xfrm>
            <a:off x="7086600" y="1406525"/>
            <a:ext cx="1600200" cy="365125"/>
          </a:xfrm>
          <a:prstGeom prst="rect">
            <a:avLst/>
          </a:prstGeom>
          <a:solidFill>
            <a:schemeClr val="bg1"/>
          </a:solidFill>
          <a:ln w="28575">
            <a:solidFill>
              <a:srgbClr val="087B08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EMC End Cap</a:t>
            </a:r>
            <a:endParaRPr lang="en-US" sz="1800" b="1"/>
          </a:p>
        </p:txBody>
      </p:sp>
      <p:sp>
        <p:nvSpPr>
          <p:cNvPr id="462913" name="Text Box 65"/>
          <p:cNvSpPr txBox="1">
            <a:spLocks noChangeArrowheads="1"/>
          </p:cNvSpPr>
          <p:nvPr/>
        </p:nvSpPr>
        <p:spPr bwMode="auto">
          <a:xfrm>
            <a:off x="381000" y="5275263"/>
            <a:ext cx="1524000" cy="668337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rgbClr val="791118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>
                <a:effectLst>
                  <a:outerShdw blurRad="38100" dist="38100" dir="2700000" algn="tl">
                    <a:srgbClr val="DDDDDD"/>
                  </a:outerShdw>
                </a:effectLst>
              </a:rPr>
              <a:t>DAQ1000</a:t>
            </a:r>
            <a:endParaRPr lang="en-US" sz="1600"/>
          </a:p>
          <a:p>
            <a:pPr>
              <a:spcBef>
                <a:spcPct val="50000"/>
              </a:spcBef>
            </a:pPr>
            <a:r>
              <a:rPr lang="en-US" sz="1200" b="1"/>
              <a:t>Ready for run 9</a:t>
            </a:r>
            <a:endParaRPr lang="en-US" sz="1800" b="1"/>
          </a:p>
        </p:txBody>
      </p:sp>
      <p:sp>
        <p:nvSpPr>
          <p:cNvPr id="462927" name="Rectangle 79"/>
          <p:cNvSpPr>
            <a:spLocks noChangeArrowheads="1"/>
          </p:cNvSpPr>
          <p:nvPr/>
        </p:nvSpPr>
        <p:spPr bwMode="auto">
          <a:xfrm>
            <a:off x="7620000" y="4648200"/>
            <a:ext cx="1066800" cy="304800"/>
          </a:xfrm>
          <a:prstGeom prst="rect">
            <a:avLst/>
          </a:prstGeom>
          <a:noFill/>
          <a:ln w="28575">
            <a:solidFill>
              <a:srgbClr val="087B08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/>
              <a:t>Complete</a:t>
            </a:r>
            <a:endParaRPr lang="en-US"/>
          </a:p>
        </p:txBody>
      </p:sp>
      <p:sp>
        <p:nvSpPr>
          <p:cNvPr id="462928" name="Rectangle 80"/>
          <p:cNvSpPr>
            <a:spLocks noChangeArrowheads="1"/>
          </p:cNvSpPr>
          <p:nvPr/>
        </p:nvSpPr>
        <p:spPr bwMode="auto">
          <a:xfrm>
            <a:off x="7620000" y="5105400"/>
            <a:ext cx="1066800" cy="381000"/>
          </a:xfrm>
          <a:prstGeom prst="rect">
            <a:avLst/>
          </a:prstGeom>
          <a:noFill/>
          <a:ln w="57150" cmpd="thinThick">
            <a:solidFill>
              <a:srgbClr val="85131D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/>
              <a:t>Ongoing</a:t>
            </a:r>
            <a:endParaRPr lang="en-US"/>
          </a:p>
        </p:txBody>
      </p:sp>
      <p:sp>
        <p:nvSpPr>
          <p:cNvPr id="462945" name="Rectangle 97"/>
          <p:cNvSpPr>
            <a:spLocks noChangeArrowheads="1"/>
          </p:cNvSpPr>
          <p:nvPr/>
        </p:nvSpPr>
        <p:spPr bwMode="auto">
          <a:xfrm>
            <a:off x="7620000" y="5638800"/>
            <a:ext cx="1066800" cy="304800"/>
          </a:xfrm>
          <a:prstGeom prst="rect">
            <a:avLst/>
          </a:prstGeom>
          <a:noFill/>
          <a:ln w="38100" cmpd="dbl">
            <a:solidFill>
              <a:srgbClr val="0C0572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solidFill>
                  <a:srgbClr val="B0190F"/>
                </a:solidFill>
              </a:rPr>
              <a:t>R&amp;D</a:t>
            </a:r>
            <a:endParaRPr lang="en-US"/>
          </a:p>
        </p:txBody>
      </p:sp>
      <p:sp>
        <p:nvSpPr>
          <p:cNvPr id="462947" name="Text Box 99"/>
          <p:cNvSpPr txBox="1">
            <a:spLocks noChangeArrowheads="1"/>
          </p:cNvSpPr>
          <p:nvPr/>
        </p:nvSpPr>
        <p:spPr bwMode="auto">
          <a:xfrm>
            <a:off x="4114800" y="2673350"/>
            <a:ext cx="914400" cy="374650"/>
          </a:xfrm>
          <a:prstGeom prst="rect">
            <a:avLst/>
          </a:prstGeom>
          <a:solidFill>
            <a:schemeClr val="bg1"/>
          </a:solidFill>
          <a:ln w="38100">
            <a:solidFill>
              <a:srgbClr val="146736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TPC</a:t>
            </a:r>
            <a:endParaRPr lang="en-US" sz="1800" b="1"/>
          </a:p>
        </p:txBody>
      </p:sp>
      <p:sp>
        <p:nvSpPr>
          <p:cNvPr id="462949" name="Line 101"/>
          <p:cNvSpPr>
            <a:spLocks noChangeShapeType="1"/>
          </p:cNvSpPr>
          <p:nvPr/>
        </p:nvSpPr>
        <p:spPr bwMode="auto">
          <a:xfrm flipH="1" flipV="1">
            <a:off x="3733800" y="3733800"/>
            <a:ext cx="533400" cy="1905000"/>
          </a:xfrm>
          <a:prstGeom prst="line">
            <a:avLst/>
          </a:prstGeom>
          <a:noFill/>
          <a:ln w="9525">
            <a:solidFill>
              <a:srgbClr val="1C1C1C"/>
            </a:solidFill>
            <a:round/>
            <a:headEnd/>
            <a:tailEnd type="triangle" w="sm" len="lg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2950" name="Line 102"/>
          <p:cNvSpPr>
            <a:spLocks noChangeShapeType="1"/>
          </p:cNvSpPr>
          <p:nvPr/>
        </p:nvSpPr>
        <p:spPr bwMode="auto">
          <a:xfrm flipV="1">
            <a:off x="4800600" y="3733800"/>
            <a:ext cx="533400" cy="1981200"/>
          </a:xfrm>
          <a:prstGeom prst="line">
            <a:avLst/>
          </a:prstGeom>
          <a:noFill/>
          <a:ln w="9525">
            <a:solidFill>
              <a:srgbClr val="1C1C1C"/>
            </a:solidFill>
            <a:round/>
            <a:headEnd/>
            <a:tailEnd type="triangle" w="sm" len="lg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2948" name="Rectangle 100"/>
          <p:cNvSpPr>
            <a:spLocks noChangeArrowheads="1"/>
          </p:cNvSpPr>
          <p:nvPr/>
        </p:nvSpPr>
        <p:spPr bwMode="auto">
          <a:xfrm>
            <a:off x="4114800" y="5410200"/>
            <a:ext cx="1066800" cy="304800"/>
          </a:xfrm>
          <a:prstGeom prst="rect">
            <a:avLst/>
          </a:prstGeom>
          <a:solidFill>
            <a:schemeClr val="bg1"/>
          </a:solidFill>
          <a:ln w="38100">
            <a:solidFill>
              <a:srgbClr val="146736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 b="1"/>
              <a:t>FTPC</a:t>
            </a:r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2209800" y="5754469"/>
            <a:ext cx="47114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latin typeface="Arial"/>
                <a:ea typeface="Comic Sans MS" pitchFamily="-65" charset="0"/>
                <a:cs typeface="Arial"/>
              </a:rPr>
              <a:t>Full </a:t>
            </a:r>
            <a:r>
              <a:rPr lang="en-US" i="1" dirty="0" err="1" smtClean="0">
                <a:latin typeface="Arial"/>
                <a:ea typeface="Comic Sans MS" pitchFamily="-65" charset="0"/>
                <a:cs typeface="Arial"/>
              </a:rPr>
              <a:t>azimuthal</a:t>
            </a:r>
            <a:r>
              <a:rPr lang="en-US" i="1" dirty="0" smtClean="0">
                <a:latin typeface="Arial"/>
                <a:ea typeface="Comic Sans MS" pitchFamily="-65" charset="0"/>
                <a:cs typeface="Arial"/>
              </a:rPr>
              <a:t> particle identification!</a:t>
            </a:r>
          </a:p>
          <a:p>
            <a:pPr algn="ctr"/>
            <a:r>
              <a:rPr lang="en-US" i="1" dirty="0" smtClean="0">
                <a:solidFill>
                  <a:srgbClr val="000000"/>
                </a:solidFill>
                <a:latin typeface="Arial"/>
                <a:ea typeface="Comic Sans MS" pitchFamily="-65" charset="0"/>
                <a:cs typeface="Arial"/>
              </a:rPr>
              <a:t>e, </a:t>
            </a:r>
            <a:r>
              <a:rPr lang="en-US" i="1" dirty="0" err="1" smtClean="0">
                <a:solidFill>
                  <a:srgbClr val="000000"/>
                </a:solidFill>
                <a:latin typeface="Arial"/>
                <a:ea typeface="Comic Sans MS" pitchFamily="-65" charset="0"/>
                <a:cs typeface="Arial"/>
              </a:rPr>
              <a:t>π</a:t>
            </a:r>
            <a:r>
              <a:rPr lang="en-US" i="1" dirty="0" smtClean="0">
                <a:solidFill>
                  <a:srgbClr val="000000"/>
                </a:solidFill>
                <a:latin typeface="Arial"/>
                <a:ea typeface="Comic Sans MS" pitchFamily="-65" charset="0"/>
                <a:cs typeface="Arial"/>
              </a:rPr>
              <a:t>, </a:t>
            </a:r>
            <a:r>
              <a:rPr lang="en-US" b="1" i="1" dirty="0" err="1" smtClean="0">
                <a:solidFill>
                  <a:srgbClr val="000000"/>
                </a:solidFill>
                <a:latin typeface="Arial"/>
                <a:ea typeface="Comic Sans MS" pitchFamily="-65" charset="0"/>
                <a:cs typeface="Arial"/>
              </a:rPr>
              <a:t>ρ</a:t>
            </a:r>
            <a:r>
              <a:rPr lang="en-US" i="1" dirty="0" smtClean="0">
                <a:solidFill>
                  <a:srgbClr val="000000"/>
                </a:solidFill>
                <a:latin typeface="Arial"/>
                <a:ea typeface="Comic Sans MS" pitchFamily="-65" charset="0"/>
                <a:cs typeface="Arial"/>
              </a:rPr>
              <a:t>, K, </a:t>
            </a:r>
            <a:r>
              <a:rPr lang="en-US" b="1" i="1" dirty="0" smtClean="0">
                <a:solidFill>
                  <a:srgbClr val="000000"/>
                </a:solidFill>
                <a:latin typeface="Arial"/>
                <a:ea typeface="Comic Sans MS" pitchFamily="-65" charset="0"/>
                <a:cs typeface="Arial"/>
              </a:rPr>
              <a:t>K*</a:t>
            </a:r>
            <a:r>
              <a:rPr lang="en-US" i="1" dirty="0" smtClean="0">
                <a:solidFill>
                  <a:srgbClr val="000000"/>
                </a:solidFill>
                <a:latin typeface="Arial"/>
                <a:ea typeface="Comic Sans MS" pitchFamily="-65" charset="0"/>
                <a:cs typeface="Arial"/>
              </a:rPr>
              <a:t>, </a:t>
            </a:r>
            <a:r>
              <a:rPr lang="en-US" i="1" dirty="0" err="1" smtClean="0">
                <a:solidFill>
                  <a:srgbClr val="000000"/>
                </a:solidFill>
                <a:latin typeface="Arial"/>
                <a:ea typeface="Comic Sans MS" pitchFamily="-65" charset="0"/>
                <a:cs typeface="Arial"/>
              </a:rPr>
              <a:t>p</a:t>
            </a:r>
            <a:r>
              <a:rPr lang="en-US" i="1" dirty="0" smtClean="0">
                <a:solidFill>
                  <a:srgbClr val="000000"/>
                </a:solidFill>
                <a:latin typeface="Arial"/>
                <a:ea typeface="Comic Sans MS" pitchFamily="-65" charset="0"/>
                <a:cs typeface="Arial"/>
              </a:rPr>
              <a:t>, </a:t>
            </a:r>
            <a:r>
              <a:rPr lang="en-US" b="1" i="1" dirty="0" err="1" smtClean="0">
                <a:solidFill>
                  <a:srgbClr val="000000"/>
                </a:solidFill>
                <a:latin typeface="Arial"/>
                <a:ea typeface="Comic Sans MS" pitchFamily="-65" charset="0"/>
                <a:cs typeface="Arial"/>
              </a:rPr>
              <a:t>φ</a:t>
            </a:r>
            <a:r>
              <a:rPr lang="en-US" i="1" dirty="0" smtClean="0">
                <a:solidFill>
                  <a:srgbClr val="000000"/>
                </a:solidFill>
                <a:latin typeface="Arial"/>
                <a:ea typeface="Comic Sans MS" pitchFamily="-65" charset="0"/>
                <a:cs typeface="Arial"/>
              </a:rPr>
              <a:t>, </a:t>
            </a:r>
            <a:r>
              <a:rPr lang="en-US" i="1" dirty="0" err="1" smtClean="0">
                <a:solidFill>
                  <a:srgbClr val="000000"/>
                </a:solidFill>
                <a:latin typeface="Arial"/>
                <a:ea typeface="Comic Sans MS" pitchFamily="-65" charset="0"/>
                <a:cs typeface="Arial"/>
              </a:rPr>
              <a:t>Λ</a:t>
            </a:r>
            <a:r>
              <a:rPr lang="en-US" i="1" dirty="0" smtClean="0">
                <a:solidFill>
                  <a:srgbClr val="000000"/>
                </a:solidFill>
                <a:latin typeface="Arial"/>
                <a:ea typeface="Comic Sans MS" pitchFamily="-65" charset="0"/>
                <a:cs typeface="Arial"/>
              </a:rPr>
              <a:t>, </a:t>
            </a:r>
            <a:r>
              <a:rPr lang="en-US" i="1" dirty="0" err="1" smtClean="0">
                <a:solidFill>
                  <a:srgbClr val="000000"/>
                </a:solidFill>
                <a:latin typeface="Arial"/>
                <a:ea typeface="Comic Sans MS" pitchFamily="-65" charset="0"/>
                <a:cs typeface="Arial"/>
              </a:rPr>
              <a:t>Δ</a:t>
            </a:r>
            <a:r>
              <a:rPr lang="en-US" i="1" dirty="0" smtClean="0">
                <a:solidFill>
                  <a:srgbClr val="000000"/>
                </a:solidFill>
                <a:latin typeface="Arial"/>
                <a:ea typeface="Comic Sans MS" pitchFamily="-65" charset="0"/>
                <a:cs typeface="Arial"/>
              </a:rPr>
              <a:t>, </a:t>
            </a:r>
            <a:r>
              <a:rPr lang="en-US" i="1" dirty="0" err="1" smtClean="0">
                <a:solidFill>
                  <a:srgbClr val="000000"/>
                </a:solidFill>
                <a:latin typeface="Arial"/>
                <a:ea typeface="Comic Sans MS" pitchFamily="-65" charset="0"/>
                <a:cs typeface="Arial"/>
              </a:rPr>
              <a:t>Ξ</a:t>
            </a:r>
            <a:r>
              <a:rPr lang="en-US" i="1" dirty="0" smtClean="0">
                <a:solidFill>
                  <a:srgbClr val="000000"/>
                </a:solidFill>
                <a:latin typeface="Arial"/>
                <a:ea typeface="Comic Sans MS" pitchFamily="-65" charset="0"/>
                <a:cs typeface="Arial"/>
              </a:rPr>
              <a:t>, </a:t>
            </a:r>
            <a:r>
              <a:rPr lang="en-US" i="1" dirty="0" err="1" smtClean="0">
                <a:solidFill>
                  <a:srgbClr val="000000"/>
                </a:solidFill>
                <a:latin typeface="Arial"/>
                <a:ea typeface="Comic Sans MS" pitchFamily="-65" charset="0"/>
                <a:cs typeface="Arial"/>
              </a:rPr>
              <a:t>Ω</a:t>
            </a:r>
            <a:r>
              <a:rPr lang="en-US" i="1" dirty="0" smtClean="0">
                <a:solidFill>
                  <a:srgbClr val="791118"/>
                </a:solidFill>
                <a:latin typeface="Arial"/>
                <a:ea typeface="Comic Sans MS" pitchFamily="-65" charset="0"/>
                <a:cs typeface="Arial"/>
              </a:rPr>
              <a:t>, D, Λ</a:t>
            </a:r>
            <a:r>
              <a:rPr lang="en-US" i="1" baseline="-25000" dirty="0" smtClean="0">
                <a:solidFill>
                  <a:srgbClr val="791118"/>
                </a:solidFill>
                <a:latin typeface="Arial"/>
                <a:ea typeface="Comic Sans MS" pitchFamily="-65" charset="0"/>
                <a:cs typeface="Arial"/>
              </a:rPr>
              <a:t>C</a:t>
            </a:r>
            <a:r>
              <a:rPr lang="en-US" i="1" dirty="0" smtClean="0">
                <a:solidFill>
                  <a:srgbClr val="791118"/>
                </a:solidFill>
                <a:latin typeface="Arial"/>
                <a:ea typeface="Comic Sans MS" pitchFamily="-65" charset="0"/>
                <a:cs typeface="Arial"/>
              </a:rPr>
              <a:t>, </a:t>
            </a:r>
            <a:r>
              <a:rPr lang="en-US" b="1" i="1" dirty="0" smtClean="0">
                <a:solidFill>
                  <a:srgbClr val="000000"/>
                </a:solidFill>
                <a:latin typeface="Arial"/>
                <a:ea typeface="Comic Sans MS" pitchFamily="-65" charset="0"/>
                <a:cs typeface="Arial"/>
              </a:rPr>
              <a:t>J/ψ</a:t>
            </a:r>
            <a:r>
              <a:rPr lang="en-US" i="1" dirty="0" smtClean="0">
                <a:solidFill>
                  <a:srgbClr val="000000"/>
                </a:solidFill>
                <a:latin typeface="Arial"/>
                <a:ea typeface="Comic Sans MS" pitchFamily="-65" charset="0"/>
                <a:cs typeface="Arial"/>
              </a:rPr>
              <a:t> …</a:t>
            </a:r>
            <a:endParaRPr lang="en-US" dirty="0">
              <a:solidFill>
                <a:srgbClr val="000000"/>
              </a:solidFill>
              <a:latin typeface="Arial"/>
              <a:ea typeface="Comic Sans MS" pitchFamily="-65" charset="0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B5899-D994-BA4E-B2CD-860F9EF16C39}" type="slidenum">
              <a:rPr lang="en-US"/>
              <a:pPr/>
              <a:t>8</a:t>
            </a:fld>
            <a:endParaRPr lang="en-US"/>
          </a:p>
        </p:txBody>
      </p:sp>
      <p:sp>
        <p:nvSpPr>
          <p:cNvPr id="294914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4915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469900"/>
          </a:xfrm>
        </p:spPr>
        <p:txBody>
          <a:bodyPr/>
          <a:lstStyle/>
          <a:p>
            <a:r>
              <a:rPr lang="en-US" sz="1800" b="0" i="1">
                <a:solidFill>
                  <a:srgbClr val="CC3300"/>
                </a:solidFill>
              </a:rPr>
              <a:t>Au + Au Collisions at RHIC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0" y="6202363"/>
            <a:ext cx="1325472" cy="655637"/>
            <a:chOff x="672" y="2784"/>
            <a:chExt cx="941" cy="470"/>
          </a:xfrm>
        </p:grpSpPr>
        <p:sp>
          <p:nvSpPr>
            <p:cNvPr id="294917" name="AutoShape 5"/>
            <p:cNvSpPr>
              <a:spLocks noChangeArrowheads="1"/>
            </p:cNvSpPr>
            <p:nvPr/>
          </p:nvSpPr>
          <p:spPr bwMode="auto">
            <a:xfrm>
              <a:off x="672" y="2784"/>
              <a:ext cx="528" cy="470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 sz="2400" b="1" i="1"/>
            </a:p>
          </p:txBody>
        </p:sp>
        <p:sp>
          <p:nvSpPr>
            <p:cNvPr id="294918" name="Text Box 6"/>
            <p:cNvSpPr txBox="1">
              <a:spLocks noChangeArrowheads="1"/>
            </p:cNvSpPr>
            <p:nvPr/>
          </p:nvSpPr>
          <p:spPr bwMode="auto">
            <a:xfrm>
              <a:off x="857" y="2913"/>
              <a:ext cx="756" cy="33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400" b="1" i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Helvetica" pitchFamily="-107" charset="0"/>
                </a:rPr>
                <a:t>STAR</a:t>
              </a:r>
            </a:p>
          </p:txBody>
        </p:sp>
      </p:grpSp>
      <p:pic>
        <p:nvPicPr>
          <p:cNvPr id="294919" name="Picture 7" descr="screenshot_06252k_front_r1177002_t25_ev9"/>
          <p:cNvPicPr>
            <a:picLocks noChangeAspect="1" noChangeArrowheads="1"/>
          </p:cNvPicPr>
          <p:nvPr/>
        </p:nvPicPr>
        <p:blipFill>
          <a:blip r:embed="rId2"/>
          <a:srcRect l="10698" r="10847"/>
          <a:stretch>
            <a:fillRect/>
          </a:stretch>
        </p:blipFill>
        <p:spPr bwMode="auto">
          <a:xfrm>
            <a:off x="576263" y="928688"/>
            <a:ext cx="3581400" cy="3522662"/>
          </a:xfrm>
          <a:prstGeom prst="rect">
            <a:avLst/>
          </a:prstGeom>
          <a:noFill/>
        </p:spPr>
      </p:pic>
      <p:pic>
        <p:nvPicPr>
          <p:cNvPr id="294920" name="Picture 8" descr="screenshot_06252k_side_r1177002_t25_ev9"/>
          <p:cNvPicPr>
            <a:picLocks noChangeAspect="1" noChangeArrowheads="1"/>
          </p:cNvPicPr>
          <p:nvPr/>
        </p:nvPicPr>
        <p:blipFill>
          <a:blip r:embed="rId3"/>
          <a:srcRect l="3026" r="3152" b="1961"/>
          <a:stretch>
            <a:fillRect/>
          </a:stretch>
        </p:blipFill>
        <p:spPr bwMode="auto">
          <a:xfrm>
            <a:off x="3967163" y="2535238"/>
            <a:ext cx="5029200" cy="4056062"/>
          </a:xfrm>
          <a:prstGeom prst="rect">
            <a:avLst/>
          </a:prstGeom>
          <a:noFill/>
        </p:spPr>
      </p:pic>
      <p:sp>
        <p:nvSpPr>
          <p:cNvPr id="294921" name="Text Box 9"/>
          <p:cNvSpPr txBox="1">
            <a:spLocks noChangeArrowheads="1"/>
          </p:cNvSpPr>
          <p:nvPr/>
        </p:nvSpPr>
        <p:spPr bwMode="auto">
          <a:xfrm>
            <a:off x="5508625" y="1270000"/>
            <a:ext cx="2552700" cy="4206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50000"/>
              </a:spcBef>
            </a:pPr>
            <a:r>
              <a:rPr lang="en-US" sz="2400" b="1">
                <a:solidFill>
                  <a:srgbClr val="CC3300"/>
                </a:solidFill>
              </a:rPr>
              <a:t>Central</a:t>
            </a:r>
            <a:r>
              <a:rPr lang="en-US" sz="2400" b="1">
                <a:solidFill>
                  <a:srgbClr val="0066FF"/>
                </a:solidFill>
              </a:rPr>
              <a:t> Event</a:t>
            </a:r>
            <a:endParaRPr lang="en-US" b="1">
              <a:solidFill>
                <a:srgbClr val="0066FF"/>
              </a:solidFill>
            </a:endParaRPr>
          </a:p>
        </p:txBody>
      </p:sp>
      <p:sp>
        <p:nvSpPr>
          <p:cNvPr id="294922" name="Text Box 10"/>
          <p:cNvSpPr txBox="1">
            <a:spLocks noChangeArrowheads="1"/>
          </p:cNvSpPr>
          <p:nvPr/>
        </p:nvSpPr>
        <p:spPr bwMode="auto">
          <a:xfrm>
            <a:off x="1397000" y="6546850"/>
            <a:ext cx="16954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b="1">
                <a:solidFill>
                  <a:srgbClr val="0066FF"/>
                </a:solidFill>
              </a:rPr>
              <a:t>(real-time Level 3)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39" name="Rectangle 19" descr="Light downward diagonal"/>
          <p:cNvSpPr>
            <a:spLocks noChangeArrowheads="1"/>
          </p:cNvSpPr>
          <p:nvPr/>
        </p:nvSpPr>
        <p:spPr bwMode="auto">
          <a:xfrm>
            <a:off x="533400" y="4267200"/>
            <a:ext cx="7924800" cy="1981200"/>
          </a:xfrm>
          <a:prstGeom prst="rect">
            <a:avLst/>
          </a:prstGeom>
          <a:noFill/>
          <a:ln w="57150" cmpd="thinThick">
            <a:solidFill>
              <a:srgbClr val="CC33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2323" name="Text Box 3"/>
          <p:cNvSpPr txBox="1">
            <a:spLocks noGrp="1" noChangeArrowheads="1"/>
          </p:cNvSpPr>
          <p:nvPr>
            <p:ph type="title"/>
          </p:nvPr>
        </p:nvSpPr>
        <p:spPr>
          <a:xfrm>
            <a:off x="1752600" y="-228600"/>
            <a:ext cx="6477000" cy="990600"/>
          </a:xfrm>
          <a:noFill/>
          <a:ln/>
        </p:spPr>
        <p:txBody>
          <a:bodyPr/>
          <a:lstStyle/>
          <a:p>
            <a:r>
              <a:rPr lang="en-US" b="0" dirty="0" smtClean="0"/>
              <a:t>Particle Identification (</a:t>
            </a:r>
            <a:r>
              <a:rPr lang="en-US" b="0" dirty="0" err="1" smtClean="0"/>
              <a:t>i</a:t>
            </a:r>
            <a:r>
              <a:rPr lang="en-US" b="0" dirty="0" smtClean="0"/>
              <a:t>)</a:t>
            </a:r>
            <a:endParaRPr lang="en-US" sz="2800" b="0" dirty="0"/>
          </a:p>
        </p:txBody>
      </p:sp>
      <p:pic>
        <p:nvPicPr>
          <p:cNvPr id="312325" name="Picture 5" descr="dedxplotlogxcolor"/>
          <p:cNvPicPr preferRelativeResize="0">
            <a:picLocks noChangeAspect="1" noChangeArrowheads="1"/>
          </p:cNvPicPr>
          <p:nvPr/>
        </p:nvPicPr>
        <p:blipFill>
          <a:blip r:embed="rId2"/>
          <a:srcRect l="4495" t="12254" r="17039" b="5719"/>
          <a:stretch>
            <a:fillRect/>
          </a:stretch>
        </p:blipFill>
        <p:spPr bwMode="auto">
          <a:xfrm>
            <a:off x="284163" y="1076325"/>
            <a:ext cx="4038600" cy="283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952500" y="1552575"/>
            <a:ext cx="2473325" cy="1800225"/>
            <a:chOff x="600" y="978"/>
            <a:chExt cx="1558" cy="1134"/>
          </a:xfrm>
        </p:grpSpPr>
        <p:sp>
          <p:nvSpPr>
            <p:cNvPr id="312327" name="Text Box 7"/>
            <p:cNvSpPr txBox="1">
              <a:spLocks noChangeArrowheads="1"/>
            </p:cNvSpPr>
            <p:nvPr/>
          </p:nvSpPr>
          <p:spPr bwMode="auto">
            <a:xfrm>
              <a:off x="659" y="978"/>
              <a:ext cx="54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solidFill>
                    <a:srgbClr val="CC3300"/>
                  </a:solidFill>
                  <a:latin typeface="BellGothic Black" pitchFamily="34" charset="0"/>
                </a:rPr>
                <a:t>STAR</a:t>
              </a:r>
            </a:p>
          </p:txBody>
        </p:sp>
        <p:sp>
          <p:nvSpPr>
            <p:cNvPr id="312328" name="Text Box 8"/>
            <p:cNvSpPr txBox="1">
              <a:spLocks noChangeArrowheads="1"/>
            </p:cNvSpPr>
            <p:nvPr/>
          </p:nvSpPr>
          <p:spPr bwMode="auto">
            <a:xfrm rot="4005079">
              <a:off x="778" y="1434"/>
              <a:ext cx="45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>
                  <a:latin typeface="BellGothic Black" pitchFamily="34" charset="0"/>
                </a:rPr>
                <a:t>pions</a:t>
              </a:r>
            </a:p>
          </p:txBody>
        </p:sp>
        <p:sp>
          <p:nvSpPr>
            <p:cNvPr id="312329" name="Rectangle 9"/>
            <p:cNvSpPr>
              <a:spLocks noChangeArrowheads="1"/>
            </p:cNvSpPr>
            <p:nvPr/>
          </p:nvSpPr>
          <p:spPr bwMode="auto">
            <a:xfrm rot="4366776">
              <a:off x="1279" y="1114"/>
              <a:ext cx="37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>
                  <a:latin typeface="BellGothic Black" pitchFamily="34" charset="0"/>
                </a:rPr>
                <a:t>kaons</a:t>
              </a:r>
            </a:p>
          </p:txBody>
        </p:sp>
        <p:sp>
          <p:nvSpPr>
            <p:cNvPr id="312330" name="Rectangle 10"/>
            <p:cNvSpPr>
              <a:spLocks noChangeArrowheads="1"/>
            </p:cNvSpPr>
            <p:nvPr/>
          </p:nvSpPr>
          <p:spPr bwMode="auto">
            <a:xfrm rot="4597745">
              <a:off x="1586" y="1144"/>
              <a:ext cx="43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>
                  <a:latin typeface="BellGothic Black" pitchFamily="34" charset="0"/>
                </a:rPr>
                <a:t>protons</a:t>
              </a:r>
            </a:p>
          </p:txBody>
        </p:sp>
        <p:sp>
          <p:nvSpPr>
            <p:cNvPr id="312331" name="Rectangle 11"/>
            <p:cNvSpPr>
              <a:spLocks noChangeArrowheads="1"/>
            </p:cNvSpPr>
            <p:nvPr/>
          </p:nvSpPr>
          <p:spPr bwMode="auto">
            <a:xfrm rot="4509790">
              <a:off x="1800" y="1166"/>
              <a:ext cx="543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>
                  <a:latin typeface="BellGothic Black" pitchFamily="34" charset="0"/>
                </a:rPr>
                <a:t>deuterons</a:t>
              </a:r>
            </a:p>
          </p:txBody>
        </p:sp>
        <p:sp>
          <p:nvSpPr>
            <p:cNvPr id="312332" name="Rectangle 12"/>
            <p:cNvSpPr>
              <a:spLocks noChangeArrowheads="1"/>
            </p:cNvSpPr>
            <p:nvPr/>
          </p:nvSpPr>
          <p:spPr bwMode="auto">
            <a:xfrm rot="3672454">
              <a:off x="434" y="1772"/>
              <a:ext cx="50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>
                  <a:latin typeface="BellGothic Black" pitchFamily="34" charset="0"/>
                </a:rPr>
                <a:t>electrons</a:t>
              </a:r>
            </a:p>
          </p:txBody>
        </p:sp>
      </p:grpSp>
      <p:sp>
        <p:nvSpPr>
          <p:cNvPr id="312335" name="Rectangle 15"/>
          <p:cNvSpPr>
            <a:spLocks noChangeArrowheads="1"/>
          </p:cNvSpPr>
          <p:nvPr/>
        </p:nvSpPr>
        <p:spPr bwMode="auto">
          <a:xfrm>
            <a:off x="5902325" y="34782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12336" name="Picture 16" descr="http://www.star.bnl.gov/protected/spectra/ruanlj/TOFrpaper/tofr_beta_p_prplot.gif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76800" y="990600"/>
            <a:ext cx="3657600" cy="310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609600" y="4419600"/>
            <a:ext cx="8001000" cy="1752600"/>
            <a:chOff x="384" y="2784"/>
            <a:chExt cx="5040" cy="1104"/>
          </a:xfrm>
        </p:grpSpPr>
        <p:sp>
          <p:nvSpPr>
            <p:cNvPr id="312337" name="Rectangle 17" descr="Light downward diagonal"/>
            <p:cNvSpPr>
              <a:spLocks noChangeArrowheads="1"/>
            </p:cNvSpPr>
            <p:nvPr/>
          </p:nvSpPr>
          <p:spPr bwMode="auto">
            <a:xfrm>
              <a:off x="3026" y="2784"/>
              <a:ext cx="2398" cy="828"/>
            </a:xfrm>
            <a:prstGeom prst="rect">
              <a:avLst/>
            </a:prstGeom>
            <a:noFill/>
            <a:ln w="38100" cmpd="dbl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457200" indent="-457200">
                <a:buFont typeface="Times" pitchFamily="-107" charset="0"/>
                <a:buNone/>
              </a:pPr>
              <a:r>
                <a:rPr lang="en-US" sz="1600" b="1" dirty="0"/>
                <a:t>STAR MRPC TOF: nucl-ex/0309012</a:t>
              </a:r>
              <a:endParaRPr lang="en-US" sz="1600" dirty="0"/>
            </a:p>
            <a:p>
              <a:pPr marL="457200" indent="-457200">
                <a:buFont typeface="Times" pitchFamily="-107" charset="0"/>
                <a:buNone/>
              </a:pPr>
              <a:r>
                <a:rPr lang="en-US" sz="1600" dirty="0"/>
                <a:t>1)  Timing resolution:  ~ </a:t>
              </a:r>
              <a:r>
                <a:rPr lang="en-US" sz="1600" dirty="0">
                  <a:solidFill>
                    <a:srgbClr val="CC0000"/>
                  </a:solidFill>
                </a:rPr>
                <a:t>85 </a:t>
              </a:r>
              <a:r>
                <a:rPr lang="en-US" sz="1600" dirty="0" err="1">
                  <a:solidFill>
                    <a:srgbClr val="CC0000"/>
                  </a:solidFill>
                </a:rPr>
                <a:t>ps</a:t>
              </a:r>
              <a:endParaRPr lang="en-US" sz="1600" dirty="0"/>
            </a:p>
            <a:p>
              <a:pPr marL="457200" indent="-457200">
                <a:buFont typeface="Times" pitchFamily="-107" charset="0"/>
                <a:buNone/>
              </a:pPr>
              <a:r>
                <a:rPr lang="en-US" sz="1600" dirty="0"/>
                <a:t>2)  PID:	</a:t>
              </a:r>
              <a:r>
                <a:rPr lang="en-US" sz="1600" dirty="0" err="1">
                  <a:solidFill>
                    <a:srgbClr val="CC0000"/>
                  </a:solidFill>
                  <a:sym typeface="Symbol" pitchFamily="-107" charset="2"/>
                </a:rPr>
                <a:t></a:t>
              </a:r>
              <a:r>
                <a:rPr lang="en-US" sz="1600" dirty="0">
                  <a:solidFill>
                    <a:srgbClr val="CC0000"/>
                  </a:solidFill>
                  <a:sym typeface="Symbol" pitchFamily="-107" charset="2"/>
                </a:rPr>
                <a:t> and K    ~  1.9 GeV/c</a:t>
              </a:r>
              <a:endParaRPr lang="en-US" sz="1600" dirty="0">
                <a:sym typeface="Symbol" pitchFamily="-107" charset="2"/>
              </a:endParaRPr>
            </a:p>
            <a:p>
              <a:pPr marL="457200" indent="-457200">
                <a:buFont typeface="Times" pitchFamily="-107" charset="0"/>
                <a:buNone/>
              </a:pPr>
              <a:r>
                <a:rPr lang="en-US" sz="1600" dirty="0">
                  <a:sym typeface="Symbol" pitchFamily="-107" charset="2"/>
                </a:rPr>
                <a:t>        	</a:t>
              </a:r>
              <a:r>
                <a:rPr lang="en-US" sz="1600" dirty="0" err="1">
                  <a:solidFill>
                    <a:srgbClr val="CC0000"/>
                  </a:solidFill>
                  <a:sym typeface="Symbol" pitchFamily="-107" charset="2"/>
                </a:rPr>
                <a:t>p</a:t>
              </a:r>
              <a:r>
                <a:rPr lang="en-US" sz="1600" dirty="0">
                  <a:solidFill>
                    <a:srgbClr val="CC0000"/>
                  </a:solidFill>
                  <a:sym typeface="Symbol" pitchFamily="-107" charset="2"/>
                </a:rPr>
                <a:t> and /K ~  3 GeV/c</a:t>
              </a:r>
              <a:endParaRPr lang="en-US" sz="1600" dirty="0"/>
            </a:p>
            <a:p>
              <a:pPr marL="457200" indent="-457200">
                <a:buFont typeface="Times" pitchFamily="-107" charset="0"/>
                <a:buNone/>
              </a:pPr>
              <a:r>
                <a:rPr lang="en-US" sz="1600" dirty="0"/>
                <a:t>3) Efforts on R&amp;D by ALICE at CERN </a:t>
              </a:r>
              <a:endParaRPr lang="en-US" dirty="0"/>
            </a:p>
          </p:txBody>
        </p:sp>
        <p:sp>
          <p:nvSpPr>
            <p:cNvPr id="312338" name="Rectangle 18" descr="Light downward diagonal"/>
            <p:cNvSpPr>
              <a:spLocks noChangeArrowheads="1"/>
            </p:cNvSpPr>
            <p:nvPr/>
          </p:nvSpPr>
          <p:spPr bwMode="auto">
            <a:xfrm>
              <a:off x="384" y="2784"/>
              <a:ext cx="2734" cy="828"/>
            </a:xfrm>
            <a:prstGeom prst="rect">
              <a:avLst/>
            </a:prstGeom>
            <a:noFill/>
            <a:ln w="38100" cmpd="dbl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457200" indent="-457200">
                <a:buFont typeface="Times" pitchFamily="-107" charset="0"/>
                <a:buNone/>
              </a:pPr>
              <a:r>
                <a:rPr lang="en-US" sz="1600" b="1" dirty="0"/>
                <a:t>STAR TPC:</a:t>
              </a:r>
              <a:endParaRPr lang="en-US" sz="1600" dirty="0"/>
            </a:p>
            <a:p>
              <a:pPr marL="457200" indent="-457200">
                <a:buFont typeface="Times" pitchFamily="-107" charset="0"/>
                <a:buNone/>
              </a:pPr>
              <a:r>
                <a:rPr lang="en-US" sz="1600" dirty="0"/>
                <a:t>1) </a:t>
              </a:r>
              <a:r>
                <a:rPr lang="en-US" sz="1600" dirty="0" err="1"/>
                <a:t>dE/dx</a:t>
              </a:r>
              <a:r>
                <a:rPr lang="en-US" sz="1600" dirty="0"/>
                <a:t> PID up to </a:t>
              </a:r>
              <a:r>
                <a:rPr lang="en-US" sz="1600" dirty="0" err="1"/>
                <a:t>p</a:t>
              </a:r>
              <a:r>
                <a:rPr lang="en-US" sz="1600" dirty="0"/>
                <a:t> ~ 1 GeV/c</a:t>
              </a:r>
            </a:p>
            <a:p>
              <a:pPr marL="457200" indent="-457200">
                <a:buFont typeface="Times" pitchFamily="-107" charset="0"/>
                <a:buNone/>
              </a:pPr>
              <a:r>
                <a:rPr lang="en-US" sz="1600" dirty="0"/>
                <a:t>	</a:t>
              </a:r>
              <a:r>
                <a:rPr lang="en-US" sz="1600" dirty="0">
                  <a:solidFill>
                    <a:srgbClr val="CC0000"/>
                  </a:solidFill>
                </a:rPr>
                <a:t>|</a:t>
              </a:r>
              <a:r>
                <a:rPr lang="en-US" sz="1600" dirty="0" err="1">
                  <a:solidFill>
                    <a:srgbClr val="CC0000"/>
                  </a:solidFill>
                </a:rPr>
                <a:t>y</a:t>
              </a:r>
              <a:r>
                <a:rPr lang="en-US" sz="1600" dirty="0">
                  <a:solidFill>
                    <a:srgbClr val="CC0000"/>
                  </a:solidFill>
                </a:rPr>
                <a:t>| &lt; 0.5;   p</a:t>
              </a:r>
              <a:r>
                <a:rPr lang="en-US" sz="1600" baseline="-25000" dirty="0">
                  <a:solidFill>
                    <a:srgbClr val="CC0000"/>
                  </a:solidFill>
                </a:rPr>
                <a:t>T</a:t>
              </a:r>
              <a:r>
                <a:rPr lang="en-US" sz="1600" dirty="0">
                  <a:solidFill>
                    <a:srgbClr val="CC0000"/>
                  </a:solidFill>
                </a:rPr>
                <a:t> ~ 1 GeV/c</a:t>
              </a:r>
              <a:endParaRPr lang="en-US" sz="1600" dirty="0"/>
            </a:p>
            <a:p>
              <a:pPr marL="457200" indent="-457200">
                <a:buFont typeface="Times" pitchFamily="-107" charset="0"/>
                <a:buNone/>
              </a:pPr>
              <a:r>
                <a:rPr lang="en-US" sz="1600" dirty="0"/>
                <a:t>2) </a:t>
              </a:r>
              <a:r>
                <a:rPr lang="en-US" sz="1600" dirty="0" err="1"/>
                <a:t>Azimuthal</a:t>
              </a:r>
              <a:r>
                <a:rPr lang="en-US" sz="1600" dirty="0"/>
                <a:t> acceptance: ~ </a:t>
              </a:r>
              <a:r>
                <a:rPr lang="en-US" sz="1600" dirty="0">
                  <a:solidFill>
                    <a:srgbClr val="CC0000"/>
                  </a:solidFill>
                </a:rPr>
                <a:t>2</a:t>
              </a:r>
              <a:r>
                <a:rPr lang="en-US" sz="1600" dirty="0">
                  <a:solidFill>
                    <a:srgbClr val="CC0000"/>
                  </a:solidFill>
                  <a:sym typeface="Symbol" pitchFamily="-107" charset="2"/>
                </a:rPr>
                <a:t></a:t>
              </a:r>
              <a:endParaRPr lang="en-US" sz="1600" dirty="0"/>
            </a:p>
            <a:p>
              <a:pPr marL="457200" indent="-457200">
                <a:buFont typeface="Times" pitchFamily="-107" charset="0"/>
                <a:buNone/>
              </a:pPr>
              <a:r>
                <a:rPr lang="en-US" sz="1600" dirty="0"/>
                <a:t>3) Tracking efficiency: ~ </a:t>
              </a:r>
              <a:r>
                <a:rPr lang="en-US" sz="1600" dirty="0">
                  <a:solidFill>
                    <a:srgbClr val="CC0000"/>
                  </a:solidFill>
                </a:rPr>
                <a:t>90%, homogenous</a:t>
              </a:r>
              <a:r>
                <a:rPr lang="en-US" sz="1600" dirty="0"/>
                <a:t> </a:t>
              </a:r>
              <a:endParaRPr lang="en-US" dirty="0"/>
            </a:p>
          </p:txBody>
        </p:sp>
        <p:sp>
          <p:nvSpPr>
            <p:cNvPr id="312341" name="Text Box 21" descr="Light downward diagonal"/>
            <p:cNvSpPr txBox="1">
              <a:spLocks noChangeArrowheads="1"/>
            </p:cNvSpPr>
            <p:nvPr/>
          </p:nvSpPr>
          <p:spPr bwMode="auto">
            <a:xfrm>
              <a:off x="429" y="3676"/>
              <a:ext cx="4131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 b="1" dirty="0"/>
                <a:t>Other methods:       </a:t>
              </a:r>
              <a:r>
                <a:rPr lang="en-US" sz="1600" dirty="0"/>
                <a:t>conversion, </a:t>
              </a:r>
              <a:r>
                <a:rPr lang="en-US" sz="1600" dirty="0" err="1"/>
                <a:t>EMCal</a:t>
              </a:r>
              <a:r>
                <a:rPr lang="en-US" sz="1600" dirty="0"/>
                <a:t>, SVT, Si-</a:t>
              </a:r>
              <a:r>
                <a:rPr lang="en-US" sz="1600" dirty="0" err="1">
                  <a:sym typeface="Symbol" pitchFamily="-107" charset="2"/>
                </a:rPr>
                <a:t></a:t>
              </a:r>
              <a:r>
                <a:rPr lang="en-US" sz="1600" dirty="0">
                  <a:sym typeface="Symbol" pitchFamily="-107" charset="2"/>
                </a:rPr>
                <a:t> vertex detector, …</a:t>
              </a:r>
              <a:r>
                <a:rPr lang="en-US" sz="1600" b="1" dirty="0">
                  <a:sym typeface="Symbol" pitchFamily="-107" charset="2"/>
                </a:rPr>
                <a:t> </a:t>
              </a:r>
              <a:endParaRPr lang="en-US" dirty="0"/>
            </a:p>
          </p:txBody>
        </p:sp>
        <p:sp>
          <p:nvSpPr>
            <p:cNvPr id="312333" name="Rectangle 13"/>
            <p:cNvSpPr>
              <a:spLocks noChangeArrowheads="1"/>
            </p:cNvSpPr>
            <p:nvPr/>
          </p:nvSpPr>
          <p:spPr bwMode="auto">
            <a:xfrm>
              <a:off x="2976" y="3120"/>
              <a:ext cx="244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  <a:buClr>
                  <a:srgbClr val="008000"/>
                </a:buClr>
              </a:pPr>
              <a:endParaRPr lang="en-US">
                <a:latin typeface="BellGothic Black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6880</TotalTime>
  <Words>2376</Words>
  <Application>Microsoft Macintosh PowerPoint</Application>
  <PresentationFormat>On-screen Show (4:3)</PresentationFormat>
  <Paragraphs>466</Paragraphs>
  <Slides>36</Slides>
  <Notes>29</Notes>
  <HiddenSlides>0</HiddenSlides>
  <MMClips>0</MMClips>
  <ScaleCrop>false</ScaleCrop>
  <HeadingPairs>
    <vt:vector size="6" baseType="variant">
      <vt:variant>
        <vt:lpstr>Design Template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Office Theme</vt:lpstr>
      <vt:lpstr>Equation</vt:lpstr>
      <vt:lpstr>Photo Editor Photo</vt:lpstr>
      <vt:lpstr>Slide 1</vt:lpstr>
      <vt:lpstr>Outline</vt:lpstr>
      <vt:lpstr>Physics Goals at RHIC</vt:lpstr>
      <vt:lpstr>Pressure, Flow, …</vt:lpstr>
      <vt:lpstr>Timescales of Expansion Dynamics</vt:lpstr>
      <vt:lpstr>Relativistic Heavy Ion Collider (RHIC) Brookhaven National Laboratory (BNL), Upton, NY</vt:lpstr>
      <vt:lpstr>Slide 7</vt:lpstr>
      <vt:lpstr>Au + Au Collisions at RHIC</vt:lpstr>
      <vt:lpstr>Particle Identification (i)</vt:lpstr>
      <vt:lpstr>Slide 10</vt:lpstr>
      <vt:lpstr>Particle Identification (ii)</vt:lpstr>
      <vt:lpstr>-mesons from Au+Au Collisions </vt:lpstr>
      <vt:lpstr>Transverse Flow Observables</vt:lpstr>
      <vt:lpstr>Hadron Spectra from RHIC p+p and Au+Au collisions at 200 GeV</vt:lpstr>
      <vt:lpstr>Statistical Model</vt:lpstr>
      <vt:lpstr>Yields Ratio Results</vt:lpstr>
      <vt:lpstr>The QCD Phase Diagram</vt:lpstr>
      <vt:lpstr>Thermal Model Fits (Blast-Wave)</vt:lpstr>
      <vt:lpstr>Blast Wave Fits: Tfo vs. bT</vt:lpstr>
      <vt:lpstr>Compare with Model Results</vt:lpstr>
      <vt:lpstr>Slope Parameter Systematics</vt:lpstr>
      <vt:lpstr>Anisotropy Parameter v2</vt:lpstr>
      <vt:lpstr>v2 at Low pT Region</vt:lpstr>
      <vt:lpstr>Collectivity, Deconfinement at RHIC</vt:lpstr>
      <vt:lpstr> -meson Flow: Partonic Flow</vt:lpstr>
      <vt:lpstr>Centrality Dependence </vt:lpstr>
      <vt:lpstr>EoS Parameters at RHIC</vt:lpstr>
      <vt:lpstr>sQGP and the QCD Phase Diagram</vt:lpstr>
      <vt:lpstr>Quark Masses</vt:lpstr>
      <vt:lpstr>Slide 30</vt:lpstr>
      <vt:lpstr>Slide 31</vt:lpstr>
      <vt:lpstr>Direct Radiation </vt:lpstr>
      <vt:lpstr>The QCD Critical Point</vt:lpstr>
      <vt:lpstr>Observable I: Quark Scaling</vt:lpstr>
      <vt:lpstr>Observable II: χq, χS</vt:lpstr>
      <vt:lpstr>sQGP and the QCD Phase Diagram</vt:lpstr>
    </vt:vector>
  </TitlesOfParts>
  <Company>LBNL</Company>
  <LinksUpToDate>false</LinksUpToDate>
  <SharedDoc>false</SharedDoc>
  <HyperlinksChanged>false</HyperlinksChanged>
  <AppVersion>12.0258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Nu/Xu</dc:creator>
  <cp:lastModifiedBy>Nu/Xu</cp:lastModifiedBy>
  <cp:revision>73</cp:revision>
  <cp:lastPrinted>2008-09-21T01:56:03Z</cp:lastPrinted>
  <dcterms:created xsi:type="dcterms:W3CDTF">2008-09-22T07:08:23Z</dcterms:created>
  <dcterms:modified xsi:type="dcterms:W3CDTF">2008-09-22T07:09:53Z</dcterms:modified>
</cp:coreProperties>
</file>